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8" r:id="rId5"/>
    <p:sldId id="269" r:id="rId6"/>
    <p:sldId id="270" r:id="rId7"/>
    <p:sldId id="260" r:id="rId8"/>
    <p:sldId id="261" r:id="rId9"/>
    <p:sldId id="271" r:id="rId10"/>
    <p:sldId id="272" r:id="rId11"/>
    <p:sldId id="266" r:id="rId12"/>
    <p:sldId id="26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960F8-1360-4E82-9628-08F2B5ED16A3}" type="datetimeFigureOut">
              <a:rPr lang="en-US" smtClean="0"/>
              <a:pPr/>
              <a:t>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B1D1F-7670-481D-B609-D651287CF9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960F8-1360-4E82-9628-08F2B5ED16A3}" type="datetimeFigureOut">
              <a:rPr lang="en-US" smtClean="0"/>
              <a:pPr/>
              <a:t>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B1D1F-7670-481D-B609-D651287CF9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960F8-1360-4E82-9628-08F2B5ED16A3}" type="datetimeFigureOut">
              <a:rPr lang="en-US" smtClean="0"/>
              <a:pPr/>
              <a:t>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B1D1F-7670-481D-B609-D651287CF9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960F8-1360-4E82-9628-08F2B5ED16A3}" type="datetimeFigureOut">
              <a:rPr lang="en-US" smtClean="0"/>
              <a:pPr/>
              <a:t>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B1D1F-7670-481D-B609-D651287CF9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960F8-1360-4E82-9628-08F2B5ED16A3}" type="datetimeFigureOut">
              <a:rPr lang="en-US" smtClean="0"/>
              <a:pPr/>
              <a:t>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B1D1F-7670-481D-B609-D651287CF9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960F8-1360-4E82-9628-08F2B5ED16A3}" type="datetimeFigureOut">
              <a:rPr lang="en-US" smtClean="0"/>
              <a:pPr/>
              <a:t>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B1D1F-7670-481D-B609-D651287CF9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960F8-1360-4E82-9628-08F2B5ED16A3}" type="datetimeFigureOut">
              <a:rPr lang="en-US" smtClean="0"/>
              <a:pPr/>
              <a:t>2/10/2021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B1D1F-7670-481D-B609-D651287CF9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960F8-1360-4E82-9628-08F2B5ED16A3}" type="datetimeFigureOut">
              <a:rPr lang="en-US" smtClean="0"/>
              <a:pPr/>
              <a:t>2/10/2021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B1D1F-7670-481D-B609-D651287CF9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960F8-1360-4E82-9628-08F2B5ED16A3}" type="datetimeFigureOut">
              <a:rPr lang="en-US" smtClean="0"/>
              <a:pPr/>
              <a:t>2/10/2021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B1D1F-7670-481D-B609-D651287CF9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960F8-1360-4E82-9628-08F2B5ED16A3}" type="datetimeFigureOut">
              <a:rPr lang="en-US" smtClean="0"/>
              <a:pPr/>
              <a:t>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B1D1F-7670-481D-B609-D651287CF9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960F8-1360-4E82-9628-08F2B5ED16A3}" type="datetimeFigureOut">
              <a:rPr lang="en-US" smtClean="0"/>
              <a:pPr/>
              <a:t>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B1D1F-7670-481D-B609-D651287CF9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960F8-1360-4E82-9628-08F2B5ED16A3}" type="datetimeFigureOut">
              <a:rPr lang="en-US" smtClean="0"/>
              <a:pPr/>
              <a:t>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7B1D1F-7670-481D-B609-D651287CF9F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e.slidesharecdn.com/somaclonalvariation-130505101002-phpapp02/95/somaclonal-variation-11-638.jpg?cb=1420588519" TargetMode="External"/><Relationship Id="rId2" Type="http://schemas.openxmlformats.org/officeDocument/2006/relationships/hyperlink" Target="https://image.slidesharecdn.com/somaclonalvariation-130505101002-phpapp02/95/somaclonal-variation-10-638.jpg?cb=1420588519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Somaclonal</a:t>
            </a:r>
            <a:r>
              <a:rPr lang="en-US" dirty="0" smtClean="0"/>
              <a:t> variation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term was introduced by Larkin and </a:t>
            </a:r>
            <a:r>
              <a:rPr lang="en-US" dirty="0" err="1" smtClean="0"/>
              <a:t>Scowcrott</a:t>
            </a:r>
            <a:r>
              <a:rPr lang="en-US" dirty="0" smtClean="0"/>
              <a:t> 1981.</a:t>
            </a:r>
          </a:p>
          <a:p>
            <a:r>
              <a:rPr lang="en-US" dirty="0" smtClean="0"/>
              <a:t>It can be replaced by earlier terms like ‘ </a:t>
            </a:r>
            <a:r>
              <a:rPr lang="en-US" dirty="0" err="1" smtClean="0"/>
              <a:t>calliclones</a:t>
            </a:r>
            <a:r>
              <a:rPr lang="en-US" dirty="0" smtClean="0"/>
              <a:t>’  and ‘</a:t>
            </a:r>
            <a:r>
              <a:rPr lang="en-US" dirty="0" err="1" smtClean="0"/>
              <a:t>protoclones</a:t>
            </a:r>
            <a:r>
              <a:rPr lang="en-US" dirty="0" smtClean="0"/>
              <a:t>’.</a:t>
            </a:r>
          </a:p>
          <a:p>
            <a:r>
              <a:rPr lang="en-US" dirty="0" err="1" smtClean="0"/>
              <a:t>Gentic</a:t>
            </a:r>
            <a:r>
              <a:rPr lang="en-US" dirty="0" smtClean="0"/>
              <a:t> variations in plants that have been produced by plant tissue culture and can be detected as genetic or phenotypic traits.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1"/>
            <a:ext cx="664371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. Variant detection by gel electrophoresis Change in concentration of enzymes, proteins and </a:t>
            </a:r>
            <a:r>
              <a:rPr lang="en-US" sz="2400" dirty="0" err="1" smtClean="0"/>
              <a:t>hemicalproducts</a:t>
            </a:r>
            <a:r>
              <a:rPr lang="en-US" sz="2400" dirty="0" smtClean="0"/>
              <a:t> like pigments, alkaloids and amino acids can </a:t>
            </a:r>
            <a:r>
              <a:rPr lang="en-US" sz="2400" dirty="0" err="1" smtClean="0"/>
              <a:t>bedetected</a:t>
            </a:r>
            <a:r>
              <a:rPr lang="en-US" sz="2400" dirty="0" smtClean="0"/>
              <a:t> by their </a:t>
            </a:r>
            <a:r>
              <a:rPr lang="en-US" sz="2400" dirty="0" err="1" smtClean="0"/>
              <a:t>electrophoretic</a:t>
            </a:r>
            <a:r>
              <a:rPr lang="en-US" sz="2400" dirty="0" smtClean="0"/>
              <a:t> pattern5. Detection of disease resistance variant Pathogen or toxin responsible for disease resistance </a:t>
            </a:r>
            <a:r>
              <a:rPr lang="en-US" sz="2400" dirty="0" err="1" smtClean="0"/>
              <a:t>canbe</a:t>
            </a:r>
            <a:r>
              <a:rPr lang="en-US" sz="2400" dirty="0" smtClean="0"/>
              <a:t> used as selection agent during culture.6. Detection of herbicide resistance variant Plantlets generated by the addition of herbicide to the </a:t>
            </a:r>
            <a:r>
              <a:rPr lang="en-US" sz="2400" dirty="0" err="1" smtClean="0"/>
              <a:t>cellculture</a:t>
            </a:r>
            <a:r>
              <a:rPr lang="en-US" sz="2400" dirty="0" smtClean="0"/>
              <a:t> system can be used as herbicide </a:t>
            </a:r>
            <a:r>
              <a:rPr lang="en-US" sz="2400" dirty="0" err="1" smtClean="0"/>
              <a:t>resistanceplant.Detection</a:t>
            </a:r>
            <a:r>
              <a:rPr lang="en-US" sz="2400" dirty="0" smtClean="0"/>
              <a:t> and Isolation of </a:t>
            </a:r>
            <a:r>
              <a:rPr lang="en-US" sz="2400" dirty="0" err="1" smtClean="0"/>
              <a:t>SomaclonalVariants</a:t>
            </a:r>
            <a:r>
              <a:rPr lang="en-US" sz="2400" dirty="0" smtClean="0"/>
              <a:t>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Advantages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Advantages of </a:t>
            </a:r>
            <a:r>
              <a:rPr lang="en-US" dirty="0" err="1" smtClean="0"/>
              <a:t>Somaclonal</a:t>
            </a:r>
            <a:r>
              <a:rPr lang="en-US" dirty="0" smtClean="0"/>
              <a:t> Variations.</a:t>
            </a:r>
          </a:p>
          <a:p>
            <a:r>
              <a:rPr lang="en-US" dirty="0" smtClean="0"/>
              <a:t>Help in crop improvement.</a:t>
            </a:r>
          </a:p>
          <a:p>
            <a:r>
              <a:rPr lang="en-US" dirty="0" smtClean="0"/>
              <a:t> Creation of additional genetic </a:t>
            </a:r>
            <a:r>
              <a:rPr lang="en-US" dirty="0" err="1" smtClean="0"/>
              <a:t>varitions</a:t>
            </a:r>
            <a:r>
              <a:rPr lang="en-US" dirty="0" smtClean="0"/>
              <a:t>.</a:t>
            </a:r>
          </a:p>
          <a:p>
            <a:r>
              <a:rPr lang="en-US" dirty="0" smtClean="0"/>
              <a:t>Increased and improved production </a:t>
            </a:r>
            <a:r>
              <a:rPr lang="en-US" dirty="0" err="1" smtClean="0"/>
              <a:t>ofsecondary</a:t>
            </a:r>
            <a:r>
              <a:rPr lang="en-US" dirty="0" smtClean="0"/>
              <a:t> metabolites.</a:t>
            </a:r>
          </a:p>
          <a:p>
            <a:r>
              <a:rPr lang="en-US" dirty="0" smtClean="0"/>
              <a:t> Selection of plants resistant to </a:t>
            </a:r>
            <a:r>
              <a:rPr lang="en-US" dirty="0" err="1" smtClean="0"/>
              <a:t>varioustoxins</a:t>
            </a:r>
            <a:r>
              <a:rPr lang="en-US" dirty="0" smtClean="0"/>
              <a:t>, herbicides, high salt </a:t>
            </a:r>
            <a:r>
              <a:rPr lang="en-US" dirty="0" err="1" smtClean="0"/>
              <a:t>concentrationand</a:t>
            </a:r>
            <a:r>
              <a:rPr lang="en-US" dirty="0" smtClean="0"/>
              <a:t> mineral toxicity</a:t>
            </a:r>
          </a:p>
          <a:p>
            <a:r>
              <a:rPr lang="en-US" dirty="0" smtClean="0"/>
              <a:t> Suitable for breeding of tree species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Disadvantages of </a:t>
            </a:r>
            <a:r>
              <a:rPr lang="en-US" dirty="0" err="1" smtClean="0"/>
              <a:t>SomaclonalVariations</a:t>
            </a:r>
            <a:r>
              <a:rPr lang="en-US" dirty="0" smtClean="0"/>
              <a:t>.</a:t>
            </a:r>
          </a:p>
          <a:p>
            <a:r>
              <a:rPr lang="en-US" dirty="0" smtClean="0"/>
              <a:t> A serious disadvantage occurs in operations which </a:t>
            </a:r>
            <a:r>
              <a:rPr lang="en-US" dirty="0" err="1" smtClean="0"/>
              <a:t>requireclonal</a:t>
            </a:r>
            <a:r>
              <a:rPr lang="en-US" dirty="0" smtClean="0"/>
              <a:t> uniformity, as in the horticulture and </a:t>
            </a:r>
            <a:r>
              <a:rPr lang="en-US" dirty="0" err="1" smtClean="0"/>
              <a:t>forestryindustries</a:t>
            </a:r>
            <a:r>
              <a:rPr lang="en-US" dirty="0" smtClean="0"/>
              <a:t> where tissue culture is employed for </a:t>
            </a:r>
            <a:r>
              <a:rPr lang="en-US" dirty="0" err="1" smtClean="0"/>
              <a:t>rapidpropagation</a:t>
            </a:r>
            <a:r>
              <a:rPr lang="en-US" dirty="0" smtClean="0"/>
              <a:t> of elite genotypes.</a:t>
            </a:r>
          </a:p>
          <a:p>
            <a:r>
              <a:rPr lang="en-US" dirty="0" smtClean="0"/>
              <a:t> Sometime leads to undesirable results.</a:t>
            </a:r>
          </a:p>
          <a:p>
            <a:r>
              <a:rPr lang="en-US" dirty="0" smtClean="0"/>
              <a:t>Selected variants are random and genetically unstable.</a:t>
            </a:r>
          </a:p>
          <a:p>
            <a:r>
              <a:rPr lang="en-US" dirty="0" smtClean="0"/>
              <a:t> Require extensive and extended field trials.</a:t>
            </a:r>
          </a:p>
          <a:p>
            <a:r>
              <a:rPr lang="en-US" dirty="0" smtClean="0"/>
              <a:t> Not suitable for complex agronomic traits like yield, </a:t>
            </a:r>
            <a:r>
              <a:rPr lang="en-US" dirty="0" err="1" smtClean="0"/>
              <a:t>qualityetc</a:t>
            </a:r>
            <a:r>
              <a:rPr lang="en-US" dirty="0" smtClean="0"/>
              <a:t>.</a:t>
            </a:r>
          </a:p>
          <a:p>
            <a:r>
              <a:rPr lang="en-US" dirty="0" smtClean="0"/>
              <a:t>May develop variants with </a:t>
            </a:r>
            <a:r>
              <a:rPr lang="en-US" dirty="0" err="1" smtClean="0"/>
              <a:t>pleiotropic</a:t>
            </a:r>
            <a:r>
              <a:rPr lang="en-US" dirty="0" smtClean="0"/>
              <a:t> effects which are </a:t>
            </a:r>
            <a:r>
              <a:rPr lang="en-US" dirty="0" err="1" smtClean="0"/>
              <a:t>nottrue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14298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Basic Features of </a:t>
            </a:r>
            <a:r>
              <a:rPr lang="en-US" dirty="0" err="1" smtClean="0"/>
              <a:t>Somaclonal</a:t>
            </a:r>
            <a:r>
              <a:rPr lang="en-US" dirty="0" smtClean="0"/>
              <a:t> Variations. 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600200"/>
            <a:ext cx="8258204" cy="5257800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 err="1" smtClean="0"/>
              <a:t>Somaclonal</a:t>
            </a:r>
            <a:r>
              <a:rPr lang="en-US" b="1" dirty="0" smtClean="0"/>
              <a:t> variation</a:t>
            </a:r>
          </a:p>
          <a:p>
            <a:pPr>
              <a:buNone/>
            </a:pPr>
            <a:r>
              <a:rPr lang="en-US" b="1" dirty="0" smtClean="0"/>
              <a:t> </a:t>
            </a:r>
          </a:p>
          <a:p>
            <a:r>
              <a:rPr lang="en-US" dirty="0" smtClean="0"/>
              <a:t>Genetic variations in plants that have been produced by plant tissue culture and can be detected as genetic or phenotypic traits. </a:t>
            </a:r>
          </a:p>
          <a:p>
            <a:endParaRPr lang="en-US" dirty="0" smtClean="0"/>
          </a:p>
          <a:p>
            <a:r>
              <a:rPr lang="en-US" dirty="0" smtClean="0"/>
              <a:t> Variations for </a:t>
            </a:r>
            <a:r>
              <a:rPr lang="en-US" dirty="0" err="1" smtClean="0"/>
              <a:t>Karyotype</a:t>
            </a:r>
            <a:r>
              <a:rPr lang="en-US" dirty="0" smtClean="0"/>
              <a:t>, </a:t>
            </a:r>
            <a:r>
              <a:rPr lang="en-US" dirty="0" err="1" smtClean="0"/>
              <a:t>isozyme</a:t>
            </a:r>
            <a:r>
              <a:rPr lang="en-US" dirty="0" smtClean="0"/>
              <a:t> characteristics and morphology in </a:t>
            </a:r>
            <a:r>
              <a:rPr lang="en-US" dirty="0" err="1" smtClean="0"/>
              <a:t>somaclones</a:t>
            </a:r>
            <a:r>
              <a:rPr lang="en-US" dirty="0" smtClean="0"/>
              <a:t> may also observed.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Calliclone</a:t>
            </a:r>
            <a:r>
              <a:rPr lang="en-US" dirty="0" smtClean="0"/>
              <a:t> (clones of callus), </a:t>
            </a:r>
            <a:r>
              <a:rPr lang="en-US" dirty="0" err="1" smtClean="0"/>
              <a:t>mericlone</a:t>
            </a:r>
            <a:r>
              <a:rPr lang="en-US" dirty="0" smtClean="0"/>
              <a:t>  (clones of </a:t>
            </a:r>
            <a:r>
              <a:rPr lang="en-US" dirty="0" err="1" smtClean="0"/>
              <a:t>meristem</a:t>
            </a:r>
            <a:r>
              <a:rPr lang="en-US" dirty="0" smtClean="0"/>
              <a:t>) and </a:t>
            </a:r>
            <a:r>
              <a:rPr lang="en-US" dirty="0" err="1" smtClean="0"/>
              <a:t>protoclone</a:t>
            </a:r>
            <a:r>
              <a:rPr lang="en-US" dirty="0" smtClean="0"/>
              <a:t> (clones of Protoplast)were produced.</a:t>
            </a:r>
          </a:p>
          <a:p>
            <a:endParaRPr lang="en-US" dirty="0" smtClean="0"/>
          </a:p>
          <a:p>
            <a:r>
              <a:rPr lang="en-US" dirty="0" smtClean="0"/>
              <a:t>Generally heritable mutation and persist in plant population even after plantation into the field. </a:t>
            </a:r>
          </a:p>
          <a:p>
            <a:pPr>
              <a:buNone/>
            </a:pPr>
            <a:r>
              <a:rPr lang="en-US" dirty="0" smtClean="0"/>
              <a:t>.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/>
              <a:t>Mechanism of </a:t>
            </a:r>
            <a:r>
              <a:rPr lang="en-US" u="sng" dirty="0" err="1" smtClean="0"/>
              <a:t>Somaclonal</a:t>
            </a:r>
            <a:r>
              <a:rPr lang="en-US" u="sng" dirty="0" smtClean="0"/>
              <a:t> Variations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1. Genetic (Heritable Variations)</a:t>
            </a:r>
          </a:p>
          <a:p>
            <a:pPr>
              <a:buNone/>
            </a:pPr>
            <a:r>
              <a:rPr lang="en-US" dirty="0" smtClean="0"/>
              <a:t>• Pre-existing variations in the somatic cells </a:t>
            </a:r>
            <a:r>
              <a:rPr lang="en-US" dirty="0" err="1" smtClean="0"/>
              <a:t>ofexplant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• Caused by mutations and other DNA changes</a:t>
            </a:r>
          </a:p>
          <a:p>
            <a:pPr>
              <a:buNone/>
            </a:pPr>
            <a:r>
              <a:rPr lang="en-US" dirty="0" smtClean="0"/>
              <a:t>• Occur at high frequency.</a:t>
            </a:r>
          </a:p>
          <a:p>
            <a:pPr>
              <a:buNone/>
            </a:pPr>
            <a:r>
              <a:rPr lang="en-US" dirty="0" smtClean="0"/>
              <a:t>2. Epigenetic (Non-heritable Variations)</a:t>
            </a:r>
          </a:p>
          <a:p>
            <a:pPr>
              <a:buNone/>
            </a:pPr>
            <a:r>
              <a:rPr lang="en-US" dirty="0" smtClean="0"/>
              <a:t>• Variations generated during tissue culture.</a:t>
            </a:r>
          </a:p>
          <a:p>
            <a:pPr>
              <a:buNone/>
            </a:pPr>
            <a:r>
              <a:rPr lang="en-US" dirty="0" smtClean="0"/>
              <a:t>• Caused by temporary phenotypic changes.</a:t>
            </a:r>
          </a:p>
          <a:p>
            <a:pPr>
              <a:buNone/>
            </a:pPr>
            <a:r>
              <a:rPr lang="en-US" dirty="0" smtClean="0"/>
              <a:t>• Occur at low frequency.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5720" y="642918"/>
            <a:ext cx="65722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Callus Tissue </a:t>
            </a:r>
            <a:r>
              <a:rPr lang="en-US" sz="3200" dirty="0" err="1" smtClean="0"/>
              <a:t>Organogenes</a:t>
            </a:r>
            <a:r>
              <a:rPr lang="en-US" sz="3200" dirty="0" smtClean="0"/>
              <a:t> is Regenerated plants Hardening and </a:t>
            </a:r>
            <a:r>
              <a:rPr lang="en-US" sz="3200" dirty="0" err="1" smtClean="0"/>
              <a:t>Selfing</a:t>
            </a:r>
            <a:r>
              <a:rPr lang="en-US" sz="3200" dirty="0" smtClean="0"/>
              <a:t> </a:t>
            </a:r>
            <a:r>
              <a:rPr lang="en-US" sz="3200" dirty="0" err="1" smtClean="0"/>
              <a:t>Somaclonal</a:t>
            </a:r>
            <a:r>
              <a:rPr lang="en-US" sz="3200" dirty="0" smtClean="0"/>
              <a:t> Variants Steps involved in induction and selection of </a:t>
            </a:r>
            <a:r>
              <a:rPr lang="en-US" sz="3200" dirty="0" err="1" smtClean="0"/>
              <a:t>Somaclonal</a:t>
            </a:r>
            <a:r>
              <a:rPr lang="en-US" sz="3200" dirty="0" smtClean="0"/>
              <a:t> Variations 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Causes of </a:t>
            </a:r>
            <a:r>
              <a:rPr lang="en-US" dirty="0" err="1" smtClean="0"/>
              <a:t>Somaclonal</a:t>
            </a:r>
            <a:r>
              <a:rPr lang="en-US" dirty="0" smtClean="0"/>
              <a:t> Variations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Physiological Cause</a:t>
            </a:r>
          </a:p>
          <a:p>
            <a:r>
              <a:rPr lang="en-US" dirty="0" smtClean="0"/>
              <a:t>Genetic Cause</a:t>
            </a:r>
          </a:p>
          <a:p>
            <a:r>
              <a:rPr lang="en-US" dirty="0" smtClean="0"/>
              <a:t>Biochemical Cause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5720" y="357166"/>
            <a:ext cx="657228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Physiological Cause.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Exposure of culture to plant growth regulators.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Culture conditions. 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Genetic Cause.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Change in chromosome number.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Euploidy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: Changes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chromosomeSets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Aneuploidy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: Changes in parts of chromosome Sets.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Polyploidy : Organisms with more than two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chromosomesets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Monoploidy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: Organism with one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chromasomes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set.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Change in chromosome structure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Deletion.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Inversion.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Duplication.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Translocation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 Mutation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Tansition</a:t>
            </a:r>
            <a:endParaRPr lang="en-US" dirty="0" smtClean="0"/>
          </a:p>
          <a:p>
            <a:r>
              <a:rPr lang="en-US" dirty="0" err="1" smtClean="0"/>
              <a:t>Transversion</a:t>
            </a:r>
            <a:endParaRPr lang="en-US" dirty="0" smtClean="0"/>
          </a:p>
          <a:p>
            <a:r>
              <a:rPr lang="en-US" dirty="0" smtClean="0"/>
              <a:t> Insertion</a:t>
            </a:r>
          </a:p>
          <a:p>
            <a:r>
              <a:rPr lang="en-US" dirty="0" smtClean="0"/>
              <a:t>Deletion</a:t>
            </a:r>
          </a:p>
          <a:p>
            <a:r>
              <a:rPr lang="en-US" dirty="0" err="1" smtClean="0"/>
              <a:t>Plasmagene</a:t>
            </a:r>
            <a:r>
              <a:rPr lang="en-US" dirty="0" smtClean="0"/>
              <a:t> Mutation</a:t>
            </a:r>
          </a:p>
          <a:p>
            <a:r>
              <a:rPr lang="en-US" dirty="0" smtClean="0"/>
              <a:t> Transposable element activation Genetic Cause </a:t>
            </a:r>
          </a:p>
          <a:p>
            <a:r>
              <a:rPr lang="en-US" dirty="0" smtClean="0"/>
              <a:t> DNA sequence</a:t>
            </a:r>
          </a:p>
          <a:p>
            <a:r>
              <a:rPr lang="en-US" dirty="0" smtClean="0"/>
              <a:t>Change in DNA</a:t>
            </a:r>
          </a:p>
          <a:p>
            <a:r>
              <a:rPr lang="en-US" dirty="0" err="1" smtClean="0"/>
              <a:t>Detectionof</a:t>
            </a:r>
            <a:r>
              <a:rPr lang="en-US" dirty="0" smtClean="0"/>
              <a:t> altered fragment size by using </a:t>
            </a:r>
            <a:r>
              <a:rPr lang="en-US" dirty="0" err="1" smtClean="0"/>
              <a:t>Restrictionenzyme</a:t>
            </a:r>
            <a:r>
              <a:rPr lang="en-US" dirty="0" smtClean="0"/>
              <a:t> Change in Protein Loss or gain in </a:t>
            </a:r>
            <a:r>
              <a:rPr lang="en-US" dirty="0" err="1" smtClean="0"/>
              <a:t>proteinband</a:t>
            </a:r>
            <a:r>
              <a:rPr lang="en-US" dirty="0" smtClean="0"/>
              <a:t> </a:t>
            </a:r>
            <a:r>
              <a:rPr lang="en-US" dirty="0" err="1" smtClean="0"/>
              <a:t>Alterationin</a:t>
            </a:r>
            <a:r>
              <a:rPr lang="en-US" dirty="0" smtClean="0"/>
              <a:t> level of </a:t>
            </a:r>
            <a:r>
              <a:rPr lang="en-US" dirty="0" err="1" smtClean="0"/>
              <a:t>specificprotein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Detection of environmental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 Detection of environmental stress tolerant variant.</a:t>
            </a:r>
          </a:p>
          <a:p>
            <a:r>
              <a:rPr lang="en-US" dirty="0" smtClean="0"/>
              <a:t>Selection of high salt tolerant cell lines in tobacco.</a:t>
            </a:r>
          </a:p>
          <a:p>
            <a:r>
              <a:rPr lang="en-US" dirty="0" smtClean="0"/>
              <a:t>Selection of water-logging and drought resistance </a:t>
            </a:r>
            <a:r>
              <a:rPr lang="en-US" dirty="0" err="1" smtClean="0"/>
              <a:t>celllines</a:t>
            </a:r>
            <a:r>
              <a:rPr lang="en-US" dirty="0" smtClean="0"/>
              <a:t> in tomato.</a:t>
            </a:r>
          </a:p>
          <a:p>
            <a:r>
              <a:rPr lang="en-US" dirty="0" smtClean="0"/>
              <a:t>Selection of temperature stress tolerant in cell lines in pear.</a:t>
            </a:r>
          </a:p>
          <a:p>
            <a:r>
              <a:rPr lang="en-US" dirty="0" smtClean="0"/>
              <a:t>Selection of mineral toxicities tolerant in sorghum plant(mainly for </a:t>
            </a:r>
            <a:r>
              <a:rPr lang="en-US" dirty="0" err="1" smtClean="0"/>
              <a:t>aluminium</a:t>
            </a:r>
            <a:r>
              <a:rPr lang="en-US" dirty="0" smtClean="0"/>
              <a:t> toxicity)Detection and Isolation of </a:t>
            </a:r>
            <a:r>
              <a:rPr lang="en-US" dirty="0" err="1" smtClean="0"/>
              <a:t>SomaclonalVariants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116632"/>
            <a:ext cx="853244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hlinkClick r:id="rId2" tooltip="Biochemical Cause Lack of photosynthetic ability due to al..."/>
              </a:rPr>
              <a:t> </a:t>
            </a:r>
            <a:r>
              <a:rPr lang="en-US" sz="2400" dirty="0" smtClean="0"/>
              <a:t>Biochemical Cause</a:t>
            </a:r>
          </a:p>
          <a:p>
            <a:r>
              <a:rPr lang="en-US" sz="2400" dirty="0" smtClean="0"/>
              <a:t>Lack of photosynthetic ability due to </a:t>
            </a:r>
            <a:r>
              <a:rPr lang="en-US" sz="2400" dirty="0" err="1" smtClean="0"/>
              <a:t>alterationin</a:t>
            </a:r>
            <a:r>
              <a:rPr lang="en-US" sz="2400" dirty="0" smtClean="0"/>
              <a:t> carbon metabolism Biosynthesis of starch via </a:t>
            </a:r>
            <a:r>
              <a:rPr lang="en-US" sz="2400" dirty="0" err="1" smtClean="0"/>
              <a:t>carotenoid</a:t>
            </a:r>
            <a:r>
              <a:rPr lang="en-US" sz="2400" dirty="0" smtClean="0"/>
              <a:t> pathway Nitrogen metabolism Antibiotic resistance. </a:t>
            </a:r>
          </a:p>
          <a:p>
            <a:endParaRPr lang="en-US" sz="2400" dirty="0" smtClean="0">
              <a:hlinkClick r:id="rId3" tooltip="Detection and Isolation of SomaclonalVariants1. Analysis of..."/>
            </a:endParaRPr>
          </a:p>
          <a:p>
            <a:r>
              <a:rPr lang="en-US" sz="2400" dirty="0" smtClean="0">
                <a:hlinkClick r:id="rId3" tooltip="Detection and Isolation of SomaclonalVariants1. Analysis of..."/>
              </a:rPr>
              <a:t> </a:t>
            </a:r>
            <a:r>
              <a:rPr lang="en-US" sz="2400" dirty="0" smtClean="0"/>
              <a:t>Detection and Isolation of </a:t>
            </a:r>
            <a:r>
              <a:rPr lang="en-US" sz="2400" dirty="0" err="1" smtClean="0"/>
              <a:t>SomaclonalVariants</a:t>
            </a:r>
            <a:endParaRPr lang="en-US" sz="2400" dirty="0" smtClean="0"/>
          </a:p>
          <a:p>
            <a:pPr marL="457200" indent="-457200">
              <a:buAutoNum type="arabicPeriod"/>
            </a:pPr>
            <a:r>
              <a:rPr lang="en-US" sz="2400" dirty="0" smtClean="0"/>
              <a:t>Analysis of morphological characters</a:t>
            </a:r>
          </a:p>
          <a:p>
            <a:pPr marL="457200" indent="-457200">
              <a:buAutoNum type="arabicPeriod"/>
            </a:pPr>
            <a:r>
              <a:rPr lang="en-US" sz="2400" dirty="0" smtClean="0"/>
              <a:t>Qualitative characters: Plant height, </a:t>
            </a:r>
            <a:r>
              <a:rPr lang="en-US" sz="2400" dirty="0" err="1" smtClean="0"/>
              <a:t>maturitydate,flowering</a:t>
            </a:r>
            <a:r>
              <a:rPr lang="en-US" sz="2400" dirty="0" smtClean="0"/>
              <a:t> date and leaf size</a:t>
            </a:r>
          </a:p>
          <a:p>
            <a:pPr marL="457200" indent="-457200">
              <a:buAutoNum type="arabicPeriod"/>
            </a:pPr>
            <a:r>
              <a:rPr lang="en-US" sz="2400" dirty="0" smtClean="0"/>
              <a:t> Quantitative characters: yield of flower, seeds and </a:t>
            </a:r>
            <a:r>
              <a:rPr lang="en-US" sz="2400" dirty="0" err="1" smtClean="0"/>
              <a:t>waxcontents</a:t>
            </a:r>
            <a:r>
              <a:rPr lang="en-US" sz="2400" dirty="0" smtClean="0"/>
              <a:t> in different plant parts</a:t>
            </a:r>
          </a:p>
          <a:p>
            <a:r>
              <a:rPr lang="en-US" sz="2400" dirty="0" smtClean="0"/>
              <a:t> Variant detection by cytological Studies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Staining of </a:t>
            </a:r>
            <a:r>
              <a:rPr lang="en-US" sz="2400" dirty="0" err="1" smtClean="0"/>
              <a:t>meristematic</a:t>
            </a:r>
            <a:r>
              <a:rPr lang="en-US" sz="2400" dirty="0" smtClean="0"/>
              <a:t> tissues like root tip, leaf tip </a:t>
            </a:r>
            <a:r>
              <a:rPr lang="en-US" sz="2400" dirty="0" err="1" smtClean="0"/>
              <a:t>withfeulgen</a:t>
            </a:r>
            <a:r>
              <a:rPr lang="en-US" sz="2400" dirty="0" smtClean="0"/>
              <a:t> and </a:t>
            </a:r>
            <a:r>
              <a:rPr lang="en-US" sz="2400" dirty="0" err="1" smtClean="0"/>
              <a:t>acetocarmine</a:t>
            </a:r>
            <a:r>
              <a:rPr lang="en-US" sz="2400" dirty="0" smtClean="0"/>
              <a:t> </a:t>
            </a:r>
            <a:r>
              <a:rPr lang="en-US" sz="2400" dirty="0" err="1" smtClean="0"/>
              <a:t>providethe</a:t>
            </a:r>
            <a:r>
              <a:rPr lang="en-US" sz="2400" dirty="0" smtClean="0"/>
              <a:t> number </a:t>
            </a:r>
            <a:r>
              <a:rPr lang="en-US" sz="2400" dirty="0" err="1" smtClean="0"/>
              <a:t>andmorphology</a:t>
            </a:r>
            <a:r>
              <a:rPr lang="en-US" sz="2400" dirty="0" smtClean="0"/>
              <a:t> of chromosomes.</a:t>
            </a:r>
          </a:p>
          <a:p>
            <a:pPr marL="457200" indent="-457200"/>
            <a:r>
              <a:rPr lang="en-US" sz="2400" dirty="0" smtClean="0"/>
              <a:t>Variant detection by DNA contents</a:t>
            </a:r>
          </a:p>
          <a:p>
            <a:pPr marL="457200" indent="-457200"/>
            <a:r>
              <a:rPr lang="en-US" sz="2400" dirty="0" err="1" smtClean="0"/>
              <a:t>Cytophotometer</a:t>
            </a:r>
            <a:r>
              <a:rPr lang="en-US" sz="2400" dirty="0" smtClean="0"/>
              <a:t> detection of </a:t>
            </a:r>
            <a:r>
              <a:rPr lang="en-US" sz="2400" dirty="0" err="1" smtClean="0"/>
              <a:t>feulgen</a:t>
            </a:r>
            <a:r>
              <a:rPr lang="en-US" sz="2400" dirty="0" smtClean="0"/>
              <a:t> stained nuclei </a:t>
            </a:r>
            <a:r>
              <a:rPr lang="en-US" sz="2400" dirty="0" err="1" smtClean="0"/>
              <a:t>canbe</a:t>
            </a:r>
            <a:r>
              <a:rPr lang="en-US" sz="2400" dirty="0" smtClean="0"/>
              <a:t> used to measure the DNA contents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702</Words>
  <Application>Microsoft Office PowerPoint</Application>
  <PresentationFormat>On-screen Show (4:3)</PresentationFormat>
  <Paragraphs>86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Somaclonal variation</vt:lpstr>
      <vt:lpstr>Basic Features of Somaclonal Variations.  </vt:lpstr>
      <vt:lpstr>Mechanism of Somaclonal Variations</vt:lpstr>
      <vt:lpstr>PowerPoint Presentation</vt:lpstr>
      <vt:lpstr>Causes of Somaclonal Variations </vt:lpstr>
      <vt:lpstr>PowerPoint Presentation</vt:lpstr>
      <vt:lpstr>Gene Mutation</vt:lpstr>
      <vt:lpstr>Detection of environmental</vt:lpstr>
      <vt:lpstr>PowerPoint Presentation</vt:lpstr>
      <vt:lpstr>PowerPoint Presentation</vt:lpstr>
      <vt:lpstr>Advantages</vt:lpstr>
      <vt:lpstr>Disadvantages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Somaclonal variation</dc:title>
  <dc:creator>DELL</dc:creator>
  <cp:lastModifiedBy>DELL</cp:lastModifiedBy>
  <cp:revision>8</cp:revision>
  <dcterms:created xsi:type="dcterms:W3CDTF">2021-02-09T08:49:07Z</dcterms:created>
  <dcterms:modified xsi:type="dcterms:W3CDTF">2021-02-10T11:21:29Z</dcterms:modified>
</cp:coreProperties>
</file>