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handoutMasterIdLst>
    <p:handoutMasterId r:id="rId18"/>
  </p:handoutMasterIdLst>
  <p:sldIdLst>
    <p:sldId id="256" r:id="rId2"/>
    <p:sldId id="257" r:id="rId3"/>
    <p:sldId id="258" r:id="rId4"/>
    <p:sldId id="259" r:id="rId5"/>
    <p:sldId id="260" r:id="rId6"/>
    <p:sldId id="261" r:id="rId7"/>
    <p:sldId id="262" r:id="rId8"/>
    <p:sldId id="263" r:id="rId9"/>
    <p:sldId id="266" r:id="rId10"/>
    <p:sldId id="268" r:id="rId11"/>
    <p:sldId id="267" r:id="rId12"/>
    <p:sldId id="269" r:id="rId13"/>
    <p:sldId id="270" r:id="rId14"/>
    <p:sldId id="264" r:id="rId15"/>
    <p:sldId id="271" r:id="rId16"/>
    <p:sldId id="273" r:id="rId17"/>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F1A8D5B6-F83E-4234-B483-9EEC394F7518}" type="datetimeFigureOut">
              <a:rPr lang="en-US" smtClean="0"/>
              <a:t>10/26/2021</a:t>
            </a:fld>
            <a:endParaRPr lang="en-US"/>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C861919B-AAE0-446A-8710-1F7C2CB55441}"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10/26/2021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10/26/2021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10/26/2021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10/26/2021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10/26/2021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10/26/2021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10/26/2021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10/26/2021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10/26/2021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10/26/2021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10/26/2021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10/26/2021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Polymerase Chain Reaction</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457200" y="1481138"/>
          <a:ext cx="8229600" cy="4800603"/>
        </p:xfrm>
        <a:graphic>
          <a:graphicData uri="http://schemas.openxmlformats.org/drawingml/2006/table">
            <a:tbl>
              <a:tblPr firstRow="1" bandRow="1">
                <a:tableStyleId>{5C22544A-7EE6-4342-B048-85BDC9FD1C3A}</a:tableStyleId>
              </a:tblPr>
              <a:tblGrid>
                <a:gridCol w="4114800"/>
                <a:gridCol w="4114800"/>
              </a:tblGrid>
              <a:tr h="507155">
                <a:tc>
                  <a:txBody>
                    <a:bodyPr/>
                    <a:lstStyle/>
                    <a:p>
                      <a:r>
                        <a:rPr lang="en-US" dirty="0" smtClean="0"/>
                        <a:t>Components</a:t>
                      </a:r>
                      <a:endParaRPr lang="en-US" dirty="0"/>
                    </a:p>
                  </a:txBody>
                  <a:tcPr/>
                </a:tc>
                <a:tc>
                  <a:txBody>
                    <a:bodyPr/>
                    <a:lstStyle/>
                    <a:p>
                      <a:r>
                        <a:rPr lang="en-US" dirty="0" smtClean="0"/>
                        <a:t>20</a:t>
                      </a:r>
                      <a:r>
                        <a:rPr lang="en-US" sz="1800" b="0" i="0" kern="1200" dirty="0" smtClean="0">
                          <a:solidFill>
                            <a:schemeClr val="lt1"/>
                          </a:solidFill>
                          <a:latin typeface="+mn-lt"/>
                          <a:ea typeface="+mn-ea"/>
                          <a:cs typeface="+mn-cs"/>
                        </a:rPr>
                        <a:t>µ</a:t>
                      </a:r>
                      <a:r>
                        <a:rPr lang="en-US" dirty="0" smtClean="0"/>
                        <a:t>l(quantity of single tube)</a:t>
                      </a:r>
                      <a:endParaRPr lang="en-US" dirty="0"/>
                    </a:p>
                  </a:txBody>
                  <a:tcPr/>
                </a:tc>
              </a:tr>
              <a:tr h="507155">
                <a:tc>
                  <a:txBody>
                    <a:bodyPr/>
                    <a:lstStyle/>
                    <a:p>
                      <a:r>
                        <a:rPr lang="en-US" dirty="0" smtClean="0"/>
                        <a:t>10 x buffer</a:t>
                      </a:r>
                      <a:endParaRPr lang="en-US" dirty="0"/>
                    </a:p>
                  </a:txBody>
                  <a:tcPr/>
                </a:tc>
                <a:tc>
                  <a:txBody>
                    <a:bodyPr/>
                    <a:lstStyle/>
                    <a:p>
                      <a:r>
                        <a:rPr lang="en-US" dirty="0" smtClean="0"/>
                        <a:t>1.5 </a:t>
                      </a:r>
                      <a:r>
                        <a:rPr lang="en-US" sz="1800" b="0" i="0" kern="1200" dirty="0" smtClean="0">
                          <a:solidFill>
                            <a:schemeClr val="dk1"/>
                          </a:solidFill>
                          <a:latin typeface="+mn-lt"/>
                          <a:ea typeface="+mn-ea"/>
                          <a:cs typeface="+mn-cs"/>
                        </a:rPr>
                        <a:t>µl</a:t>
                      </a:r>
                      <a:endParaRPr lang="en-US" dirty="0"/>
                    </a:p>
                  </a:txBody>
                  <a:tcPr/>
                </a:tc>
              </a:tr>
              <a:tr h="507155">
                <a:tc>
                  <a:txBody>
                    <a:bodyPr/>
                    <a:lstStyle/>
                    <a:p>
                      <a:r>
                        <a:rPr lang="en-US" dirty="0" err="1" smtClean="0"/>
                        <a:t>dNTP</a:t>
                      </a:r>
                      <a:r>
                        <a:rPr lang="en-US" dirty="0" smtClean="0"/>
                        <a:t> MIX</a:t>
                      </a:r>
                      <a:endParaRPr lang="en-US" dirty="0"/>
                    </a:p>
                  </a:txBody>
                  <a:tcPr/>
                </a:tc>
                <a:tc>
                  <a:txBody>
                    <a:bodyPr/>
                    <a:lstStyle/>
                    <a:p>
                      <a:r>
                        <a:rPr lang="en-US" dirty="0" smtClean="0"/>
                        <a:t>1.0 </a:t>
                      </a:r>
                      <a:r>
                        <a:rPr lang="en-US" sz="1800" b="0" i="0" kern="1200" dirty="0" smtClean="0">
                          <a:solidFill>
                            <a:schemeClr val="dk1"/>
                          </a:solidFill>
                          <a:latin typeface="+mn-lt"/>
                          <a:ea typeface="+mn-ea"/>
                          <a:cs typeface="+mn-cs"/>
                        </a:rPr>
                        <a:t>µl</a:t>
                      </a:r>
                      <a:endParaRPr lang="en-US" dirty="0"/>
                    </a:p>
                  </a:txBody>
                  <a:tcPr/>
                </a:tc>
              </a:tr>
              <a:tr h="507155">
                <a:tc>
                  <a:txBody>
                    <a:bodyPr/>
                    <a:lstStyle/>
                    <a:p>
                      <a:r>
                        <a:rPr lang="en-US" dirty="0" smtClean="0"/>
                        <a:t>MgCl2</a:t>
                      </a:r>
                      <a:endParaRPr lang="en-US" dirty="0"/>
                    </a:p>
                  </a:txBody>
                  <a:tcPr/>
                </a:tc>
                <a:tc>
                  <a:txBody>
                    <a:bodyPr/>
                    <a:lstStyle/>
                    <a:p>
                      <a:r>
                        <a:rPr lang="en-US" dirty="0" smtClean="0"/>
                        <a:t>0.5 </a:t>
                      </a:r>
                      <a:r>
                        <a:rPr lang="en-US" sz="1800" b="0" i="0" kern="1200" dirty="0" smtClean="0">
                          <a:solidFill>
                            <a:schemeClr val="dk1"/>
                          </a:solidFill>
                          <a:latin typeface="+mn-lt"/>
                          <a:ea typeface="+mn-ea"/>
                          <a:cs typeface="+mn-cs"/>
                        </a:rPr>
                        <a:t>µl</a:t>
                      </a:r>
                      <a:endParaRPr lang="en-US" dirty="0"/>
                    </a:p>
                  </a:txBody>
                  <a:tcPr/>
                </a:tc>
              </a:tr>
              <a:tr h="507155">
                <a:tc>
                  <a:txBody>
                    <a:bodyPr/>
                    <a:lstStyle/>
                    <a:p>
                      <a:r>
                        <a:rPr lang="en-US" dirty="0" smtClean="0"/>
                        <a:t>Primer</a:t>
                      </a:r>
                      <a:endParaRPr lang="en-US" dirty="0"/>
                    </a:p>
                  </a:txBody>
                  <a:tcPr/>
                </a:tc>
                <a:tc>
                  <a:txBody>
                    <a:bodyPr/>
                    <a:lstStyle/>
                    <a:p>
                      <a:r>
                        <a:rPr lang="en-US" dirty="0" smtClean="0"/>
                        <a:t>0.5 </a:t>
                      </a:r>
                      <a:r>
                        <a:rPr lang="en-US" sz="1800" b="0" i="0" kern="1200" dirty="0" smtClean="0">
                          <a:solidFill>
                            <a:schemeClr val="dk1"/>
                          </a:solidFill>
                          <a:latin typeface="+mn-lt"/>
                          <a:ea typeface="+mn-ea"/>
                          <a:cs typeface="+mn-cs"/>
                        </a:rPr>
                        <a:t>µl</a:t>
                      </a:r>
                      <a:endParaRPr lang="en-US" dirty="0"/>
                    </a:p>
                  </a:txBody>
                  <a:tcPr/>
                </a:tc>
              </a:tr>
              <a:tr h="507155">
                <a:tc>
                  <a:txBody>
                    <a:bodyPr/>
                    <a:lstStyle/>
                    <a:p>
                      <a:r>
                        <a:rPr lang="en-US" dirty="0" err="1" smtClean="0"/>
                        <a:t>Taq</a:t>
                      </a:r>
                      <a:r>
                        <a:rPr lang="en-US" dirty="0" smtClean="0"/>
                        <a:t>  polymerase</a:t>
                      </a:r>
                      <a:endParaRPr lang="en-US" dirty="0"/>
                    </a:p>
                  </a:txBody>
                  <a:tcPr/>
                </a:tc>
                <a:tc>
                  <a:txBody>
                    <a:bodyPr/>
                    <a:lstStyle/>
                    <a:p>
                      <a:r>
                        <a:rPr lang="en-US" dirty="0" smtClean="0"/>
                        <a:t>1.0 </a:t>
                      </a:r>
                      <a:r>
                        <a:rPr lang="en-US" sz="1800" b="0" i="0" kern="1200" dirty="0" smtClean="0">
                          <a:solidFill>
                            <a:schemeClr val="dk1"/>
                          </a:solidFill>
                          <a:latin typeface="+mn-lt"/>
                          <a:ea typeface="+mn-ea"/>
                          <a:cs typeface="+mn-cs"/>
                        </a:rPr>
                        <a:t>µl</a:t>
                      </a:r>
                      <a:endParaRPr lang="en-US" dirty="0"/>
                    </a:p>
                  </a:txBody>
                  <a:tcPr/>
                </a:tc>
              </a:tr>
              <a:tr h="507155">
                <a:tc>
                  <a:txBody>
                    <a:bodyPr/>
                    <a:lstStyle/>
                    <a:p>
                      <a:r>
                        <a:rPr lang="en-US" dirty="0" smtClean="0"/>
                        <a:t>DDH2O</a:t>
                      </a:r>
                      <a:endParaRPr lang="en-US" dirty="0"/>
                    </a:p>
                  </a:txBody>
                  <a:tcPr/>
                </a:tc>
                <a:tc>
                  <a:txBody>
                    <a:bodyPr/>
                    <a:lstStyle/>
                    <a:p>
                      <a:r>
                        <a:rPr lang="en-US" dirty="0" smtClean="0"/>
                        <a:t>13.5 </a:t>
                      </a:r>
                      <a:r>
                        <a:rPr lang="en-US" sz="1800" b="0" i="0" kern="1200" dirty="0" smtClean="0">
                          <a:solidFill>
                            <a:schemeClr val="dk1"/>
                          </a:solidFill>
                          <a:latin typeface="+mn-lt"/>
                          <a:ea typeface="+mn-ea"/>
                          <a:cs typeface="+mn-cs"/>
                        </a:rPr>
                        <a:t>µl</a:t>
                      </a:r>
                      <a:endParaRPr lang="en-US" dirty="0"/>
                    </a:p>
                  </a:txBody>
                  <a:tcPr/>
                </a:tc>
              </a:tr>
              <a:tr h="1250518">
                <a:tc>
                  <a:txBody>
                    <a:bodyPr/>
                    <a:lstStyle/>
                    <a:p>
                      <a:r>
                        <a:rPr lang="en-US" dirty="0" smtClean="0"/>
                        <a:t>20 </a:t>
                      </a:r>
                      <a:r>
                        <a:rPr lang="en-US" sz="1800" b="0" i="0" kern="1200" dirty="0" smtClean="0">
                          <a:solidFill>
                            <a:schemeClr val="dk1"/>
                          </a:solidFill>
                          <a:latin typeface="+mn-lt"/>
                          <a:ea typeface="+mn-ea"/>
                          <a:cs typeface="+mn-cs"/>
                        </a:rPr>
                        <a:t>µl of above mixture was added to 1 µl of diluted</a:t>
                      </a:r>
                      <a:r>
                        <a:rPr lang="en-US" sz="1800" b="0" i="0" kern="1200" baseline="0" dirty="0" smtClean="0">
                          <a:solidFill>
                            <a:schemeClr val="dk1"/>
                          </a:solidFill>
                          <a:latin typeface="+mn-lt"/>
                          <a:ea typeface="+mn-ea"/>
                          <a:cs typeface="+mn-cs"/>
                        </a:rPr>
                        <a:t> DNA and was used for amplification process.</a:t>
                      </a:r>
                      <a:endParaRPr lang="en-US" dirty="0"/>
                    </a:p>
                  </a:txBody>
                  <a:tcPr/>
                </a:tc>
                <a:tc>
                  <a:txBody>
                    <a:bodyPr/>
                    <a:lstStyle/>
                    <a:p>
                      <a:endParaRPr lang="en-US" dirty="0"/>
                    </a:p>
                  </a:txBody>
                  <a:tcPr/>
                </a:tc>
              </a:tr>
            </a:tbl>
          </a:graphicData>
        </a:graphic>
      </p:graphicFrame>
      <p:sp>
        <p:nvSpPr>
          <p:cNvPr id="2" name="Title 1"/>
          <p:cNvSpPr>
            <a:spLocks noGrp="1"/>
          </p:cNvSpPr>
          <p:nvPr>
            <p:ph type="title"/>
          </p:nvPr>
        </p:nvSpPr>
        <p:spPr/>
        <p:txBody>
          <a:bodyPr/>
          <a:lstStyle/>
          <a:p>
            <a:r>
              <a:rPr lang="en-US" dirty="0" smtClean="0"/>
              <a:t>PCR Cocktail</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09600" y="533399"/>
          <a:ext cx="7924801" cy="5638800"/>
        </p:xfrm>
        <a:graphic>
          <a:graphicData uri="http://schemas.openxmlformats.org/drawingml/2006/table">
            <a:tbl>
              <a:tblPr/>
              <a:tblGrid>
                <a:gridCol w="2414067"/>
                <a:gridCol w="2131039"/>
                <a:gridCol w="2064444"/>
                <a:gridCol w="1315251"/>
              </a:tblGrid>
              <a:tr h="1324367">
                <a:tc>
                  <a:txBody>
                    <a:bodyPr/>
                    <a:lstStyle/>
                    <a:p>
                      <a:pPr algn="ctr" fontAlgn="ctr"/>
                      <a:r>
                        <a:rPr lang="en-US" sz="1800" b="1" dirty="0">
                          <a:solidFill>
                            <a:srgbClr val="3E3E3E"/>
                          </a:solidFill>
                        </a:rPr>
                        <a:t>Step</a:t>
                      </a:r>
                    </a:p>
                  </a:txBody>
                  <a:tcPr marL="47625" marR="47625" marT="95250" marB="9525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AEEF3"/>
                    </a:solidFill>
                  </a:tcPr>
                </a:tc>
                <a:tc>
                  <a:txBody>
                    <a:bodyPr/>
                    <a:lstStyle/>
                    <a:p>
                      <a:pPr algn="ctr" fontAlgn="ctr"/>
                      <a:r>
                        <a:rPr lang="en-US" sz="1800" b="1">
                          <a:solidFill>
                            <a:srgbClr val="3E3E3E"/>
                          </a:solidFill>
                        </a:rPr>
                        <a:t>Temp</a:t>
                      </a:r>
                    </a:p>
                  </a:txBody>
                  <a:tcPr marL="47625" marR="47625" marT="95250" marB="9525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AEEF3"/>
                    </a:solidFill>
                  </a:tcPr>
                </a:tc>
                <a:tc>
                  <a:txBody>
                    <a:bodyPr/>
                    <a:lstStyle/>
                    <a:p>
                      <a:pPr algn="ctr" fontAlgn="ctr"/>
                      <a:r>
                        <a:rPr lang="en-US" sz="1800" b="1">
                          <a:solidFill>
                            <a:srgbClr val="3E3E3E"/>
                          </a:solidFill>
                        </a:rPr>
                        <a:t>Time</a:t>
                      </a:r>
                    </a:p>
                  </a:txBody>
                  <a:tcPr marL="47625" marR="47625" marT="95250" marB="9525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AEEF3"/>
                    </a:solidFill>
                  </a:tcPr>
                </a:tc>
                <a:tc>
                  <a:txBody>
                    <a:bodyPr/>
                    <a:lstStyle/>
                    <a:p>
                      <a:pPr algn="ctr" fontAlgn="ctr"/>
                      <a:r>
                        <a:rPr lang="en-US" sz="1800" b="1">
                          <a:solidFill>
                            <a:srgbClr val="3E3E3E"/>
                          </a:solidFill>
                        </a:rPr>
                        <a:t># of cycles</a:t>
                      </a:r>
                    </a:p>
                  </a:txBody>
                  <a:tcPr marL="47625" marR="47625" marT="95250" marB="9525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AEEF3"/>
                    </a:solidFill>
                  </a:tcPr>
                </a:tc>
              </a:tr>
              <a:tr h="1256101">
                <a:tc>
                  <a:txBody>
                    <a:bodyPr/>
                    <a:lstStyle/>
                    <a:p>
                      <a:pPr algn="ctr" fontAlgn="base"/>
                      <a:r>
                        <a:rPr lang="en-US" sz="1800">
                          <a:solidFill>
                            <a:srgbClr val="58585B"/>
                          </a:solidFill>
                        </a:rPr>
                        <a:t>Initial Denaturation</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BFBFC"/>
                    </a:solidFill>
                  </a:tcPr>
                </a:tc>
                <a:tc>
                  <a:txBody>
                    <a:bodyPr/>
                    <a:lstStyle/>
                    <a:p>
                      <a:pPr algn="ctr" fontAlgn="base"/>
                      <a:r>
                        <a:rPr lang="en-US" sz="1800">
                          <a:solidFill>
                            <a:srgbClr val="58585B"/>
                          </a:solidFill>
                        </a:rPr>
                        <a:t>94°C</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BFBFC"/>
                    </a:solidFill>
                  </a:tcPr>
                </a:tc>
                <a:tc>
                  <a:txBody>
                    <a:bodyPr/>
                    <a:lstStyle/>
                    <a:p>
                      <a:pPr algn="ctr" fontAlgn="base"/>
                      <a:r>
                        <a:rPr lang="en-US" sz="1800" dirty="0">
                          <a:solidFill>
                            <a:srgbClr val="58585B"/>
                          </a:solidFill>
                        </a:rPr>
                        <a:t>5 min</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BFBFC"/>
                    </a:solidFill>
                  </a:tcPr>
                </a:tc>
                <a:tc>
                  <a:txBody>
                    <a:bodyPr/>
                    <a:lstStyle/>
                    <a:p>
                      <a:pPr algn="ctr" fontAlgn="ctr"/>
                      <a:r>
                        <a:rPr lang="en-US" sz="1800">
                          <a:solidFill>
                            <a:srgbClr val="58585B"/>
                          </a:solidFill>
                        </a:rPr>
                        <a:t>　</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BFBFC"/>
                    </a:solidFill>
                  </a:tcPr>
                </a:tc>
              </a:tr>
              <a:tr h="764583">
                <a:tc>
                  <a:txBody>
                    <a:bodyPr/>
                    <a:lstStyle/>
                    <a:p>
                      <a:pPr algn="ctr" fontAlgn="base"/>
                      <a:r>
                        <a:rPr lang="en-US" sz="1800">
                          <a:solidFill>
                            <a:srgbClr val="58585B"/>
                          </a:solidFill>
                        </a:rPr>
                        <a:t>Denaturation</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ctr" fontAlgn="base"/>
                      <a:r>
                        <a:rPr lang="en-US" sz="1800">
                          <a:solidFill>
                            <a:srgbClr val="58585B"/>
                          </a:solidFill>
                        </a:rPr>
                        <a:t>94°C</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ctr" fontAlgn="base"/>
                      <a:r>
                        <a:rPr lang="en-US" sz="1800" dirty="0">
                          <a:solidFill>
                            <a:srgbClr val="58585B"/>
                          </a:solidFill>
                        </a:rPr>
                        <a:t>30 sec</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rowSpan="3">
                  <a:txBody>
                    <a:bodyPr/>
                    <a:lstStyle/>
                    <a:p>
                      <a:pPr algn="ctr" fontAlgn="base"/>
                      <a:r>
                        <a:rPr lang="en-US" sz="1800">
                          <a:solidFill>
                            <a:srgbClr val="58585B"/>
                          </a:solidFill>
                        </a:rPr>
                        <a:t>30-35</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r>
              <a:tr h="764583">
                <a:tc>
                  <a:txBody>
                    <a:bodyPr/>
                    <a:lstStyle/>
                    <a:p>
                      <a:pPr algn="ctr" fontAlgn="base"/>
                      <a:r>
                        <a:rPr lang="en-US" sz="1800">
                          <a:solidFill>
                            <a:srgbClr val="58585B"/>
                          </a:solidFill>
                        </a:rPr>
                        <a:t>Primer Annealing</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BFBFC"/>
                    </a:solidFill>
                  </a:tcPr>
                </a:tc>
                <a:tc>
                  <a:txBody>
                    <a:bodyPr/>
                    <a:lstStyle/>
                    <a:p>
                      <a:pPr algn="ctr" fontAlgn="base"/>
                      <a:r>
                        <a:rPr lang="en-US" sz="1800">
                          <a:solidFill>
                            <a:srgbClr val="58585B"/>
                          </a:solidFill>
                        </a:rPr>
                        <a:t>T</a:t>
                      </a:r>
                      <a:r>
                        <a:rPr lang="en-US" sz="1800" baseline="-25000">
                          <a:solidFill>
                            <a:srgbClr val="58585B"/>
                          </a:solidFill>
                        </a:rPr>
                        <a:t>m</a:t>
                      </a:r>
                      <a:r>
                        <a:rPr lang="en-US" sz="1800">
                          <a:solidFill>
                            <a:srgbClr val="58585B"/>
                          </a:solidFill>
                        </a:rPr>
                        <a:t>-5°C</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BFBFC"/>
                    </a:solidFill>
                  </a:tcPr>
                </a:tc>
                <a:tc>
                  <a:txBody>
                    <a:bodyPr/>
                    <a:lstStyle/>
                    <a:p>
                      <a:pPr algn="ctr" fontAlgn="base"/>
                      <a:r>
                        <a:rPr lang="en-US" sz="1800" dirty="0">
                          <a:solidFill>
                            <a:srgbClr val="58585B"/>
                          </a:solidFill>
                        </a:rPr>
                        <a:t>45 sec</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BFBFC"/>
                    </a:solidFill>
                  </a:tcPr>
                </a:tc>
                <a:tc vMerge="1">
                  <a:txBody>
                    <a:bodyPr/>
                    <a:lstStyle/>
                    <a:p>
                      <a:endParaRPr lang="en-US"/>
                    </a:p>
                  </a:txBody>
                  <a:tcPr/>
                </a:tc>
              </a:tr>
              <a:tr h="764583">
                <a:tc>
                  <a:txBody>
                    <a:bodyPr/>
                    <a:lstStyle/>
                    <a:p>
                      <a:pPr algn="ctr" fontAlgn="base"/>
                      <a:r>
                        <a:rPr lang="en-US" sz="1800">
                          <a:solidFill>
                            <a:srgbClr val="58585B"/>
                          </a:solidFill>
                        </a:rPr>
                        <a:t>Extension</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ctr" fontAlgn="base"/>
                      <a:r>
                        <a:rPr lang="en-US" sz="1800">
                          <a:solidFill>
                            <a:srgbClr val="58585B"/>
                          </a:solidFill>
                        </a:rPr>
                        <a:t>72°C</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ctr" fontAlgn="base"/>
                      <a:r>
                        <a:rPr lang="en-US" sz="1800" dirty="0">
                          <a:solidFill>
                            <a:srgbClr val="58585B"/>
                          </a:solidFill>
                        </a:rPr>
                        <a:t>1 min per kb</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vMerge="1">
                  <a:txBody>
                    <a:bodyPr/>
                    <a:lstStyle/>
                    <a:p>
                      <a:endParaRPr lang="en-US"/>
                    </a:p>
                  </a:txBody>
                  <a:tcPr/>
                </a:tc>
              </a:tr>
              <a:tr h="764583">
                <a:tc>
                  <a:txBody>
                    <a:bodyPr/>
                    <a:lstStyle/>
                    <a:p>
                      <a:pPr algn="ctr" fontAlgn="base"/>
                      <a:r>
                        <a:rPr lang="en-US" sz="1800">
                          <a:solidFill>
                            <a:srgbClr val="58585B"/>
                          </a:solidFill>
                        </a:rPr>
                        <a:t>Final Extension</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BFBFC"/>
                    </a:solidFill>
                  </a:tcPr>
                </a:tc>
                <a:tc>
                  <a:txBody>
                    <a:bodyPr/>
                    <a:lstStyle/>
                    <a:p>
                      <a:pPr algn="ctr" fontAlgn="base"/>
                      <a:r>
                        <a:rPr lang="en-US" sz="1800">
                          <a:solidFill>
                            <a:srgbClr val="58585B"/>
                          </a:solidFill>
                        </a:rPr>
                        <a:t>72°C</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BFBFC"/>
                    </a:solidFill>
                  </a:tcPr>
                </a:tc>
                <a:tc>
                  <a:txBody>
                    <a:bodyPr/>
                    <a:lstStyle/>
                    <a:p>
                      <a:pPr algn="ctr" fontAlgn="base"/>
                      <a:r>
                        <a:rPr lang="en-US" sz="1800">
                          <a:solidFill>
                            <a:srgbClr val="58585B"/>
                          </a:solidFill>
                        </a:rPr>
                        <a:t>5 min</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BFBFC"/>
                    </a:solidFill>
                  </a:tcPr>
                </a:tc>
                <a:tc>
                  <a:txBody>
                    <a:bodyPr/>
                    <a:lstStyle/>
                    <a:p>
                      <a:pPr algn="ctr" fontAlgn="ctr"/>
                      <a:r>
                        <a:rPr lang="en-US" sz="1800" dirty="0">
                          <a:solidFill>
                            <a:srgbClr val="58585B"/>
                          </a:solidFill>
                        </a:rPr>
                        <a:t>　</a:t>
                      </a:r>
                    </a:p>
                  </a:txBody>
                  <a:tcPr marL="57150" marR="57150" marT="76200" marB="76200"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BFBFC"/>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219199"/>
          <a:ext cx="8229600" cy="5672346"/>
        </p:xfrm>
        <a:graphic>
          <a:graphicData uri="http://schemas.openxmlformats.org/drawingml/2006/table">
            <a:tbl>
              <a:tblPr firstRow="1" bandRow="1">
                <a:tableStyleId>{5C22544A-7EE6-4342-B048-85BDC9FD1C3A}</a:tableStyleId>
              </a:tblPr>
              <a:tblGrid>
                <a:gridCol w="3657600"/>
                <a:gridCol w="1066800"/>
                <a:gridCol w="1143000"/>
                <a:gridCol w="1143000"/>
                <a:gridCol w="1219200"/>
              </a:tblGrid>
              <a:tr h="377937">
                <a:tc>
                  <a:txBody>
                    <a:bodyPr/>
                    <a:lstStyle/>
                    <a:p>
                      <a:r>
                        <a:rPr lang="en-US" dirty="0" smtClean="0"/>
                        <a:t>Product</a:t>
                      </a:r>
                      <a:endParaRPr lang="en-US" dirty="0"/>
                    </a:p>
                  </a:txBody>
                  <a:tcPr/>
                </a:tc>
                <a:tc>
                  <a:txBody>
                    <a:bodyPr/>
                    <a:lstStyle/>
                    <a:p>
                      <a:r>
                        <a:rPr lang="en-US" dirty="0" smtClean="0"/>
                        <a:t>Qty</a:t>
                      </a:r>
                      <a:endParaRPr lang="en-US" dirty="0"/>
                    </a:p>
                  </a:txBody>
                  <a:tcPr/>
                </a:tc>
                <a:tc>
                  <a:txBody>
                    <a:bodyPr/>
                    <a:lstStyle/>
                    <a:p>
                      <a:r>
                        <a:rPr lang="en-US" dirty="0" smtClean="0"/>
                        <a:t>Cat.</a:t>
                      </a:r>
                      <a:endParaRPr lang="en-US" dirty="0"/>
                    </a:p>
                  </a:txBody>
                  <a:tcPr/>
                </a:tc>
                <a:tc>
                  <a:txBody>
                    <a:bodyPr/>
                    <a:lstStyle/>
                    <a:p>
                      <a:r>
                        <a:rPr lang="en-US" dirty="0" smtClean="0"/>
                        <a:t>Pl.</a:t>
                      </a:r>
                      <a:endParaRPr lang="en-US" dirty="0"/>
                    </a:p>
                  </a:txBody>
                  <a:tcPr/>
                </a:tc>
                <a:tc>
                  <a:txBody>
                    <a:bodyPr/>
                    <a:lstStyle/>
                    <a:p>
                      <a:r>
                        <a:rPr lang="en-US" dirty="0" smtClean="0"/>
                        <a:t>Price (Rs.)</a:t>
                      </a:r>
                      <a:endParaRPr lang="en-US" dirty="0"/>
                    </a:p>
                  </a:txBody>
                  <a:tcPr/>
                </a:tc>
              </a:tr>
              <a:tr h="652331">
                <a:tc>
                  <a:txBody>
                    <a:bodyPr/>
                    <a:lstStyle/>
                    <a:p>
                      <a:r>
                        <a:rPr lang="en-US" dirty="0" err="1" smtClean="0"/>
                        <a:t>GeNei</a:t>
                      </a:r>
                      <a:r>
                        <a:rPr lang="en-US" dirty="0" smtClean="0"/>
                        <a:t> One Step AMV RT-PCR kit (5 reactions)</a:t>
                      </a:r>
                      <a:endParaRPr lang="en-US" dirty="0"/>
                    </a:p>
                  </a:txBody>
                  <a:tcPr/>
                </a:tc>
                <a:tc>
                  <a:txBody>
                    <a:bodyPr/>
                    <a:lstStyle/>
                    <a:p>
                      <a:r>
                        <a:rPr lang="en-US" dirty="0" smtClean="0"/>
                        <a:t>1 Pack</a:t>
                      </a:r>
                      <a:endParaRPr lang="en-US" dirty="0"/>
                    </a:p>
                  </a:txBody>
                  <a:tcPr/>
                </a:tc>
                <a:tc>
                  <a:txBody>
                    <a:bodyPr/>
                    <a:lstStyle/>
                    <a:p>
                      <a:r>
                        <a:rPr lang="en-US" dirty="0" smtClean="0"/>
                        <a:t>107551</a:t>
                      </a:r>
                      <a:endParaRPr lang="en-US" dirty="0"/>
                    </a:p>
                  </a:txBody>
                  <a:tcPr/>
                </a:tc>
                <a:tc>
                  <a:txBody>
                    <a:bodyPr/>
                    <a:lstStyle/>
                    <a:p>
                      <a:r>
                        <a:rPr lang="en-US" dirty="0" smtClean="0"/>
                        <a:t>KT116S</a:t>
                      </a:r>
                      <a:endParaRPr lang="en-US" dirty="0"/>
                    </a:p>
                  </a:txBody>
                  <a:tcPr/>
                </a:tc>
                <a:tc>
                  <a:txBody>
                    <a:bodyPr/>
                    <a:lstStyle/>
                    <a:p>
                      <a:r>
                        <a:rPr lang="en-US" dirty="0" smtClean="0"/>
                        <a:t>3300</a:t>
                      </a:r>
                      <a:endParaRPr lang="en-US" dirty="0"/>
                    </a:p>
                  </a:txBody>
                  <a:tcPr/>
                </a:tc>
              </a:tr>
              <a:tr h="652331">
                <a:tc>
                  <a:txBody>
                    <a:bodyPr/>
                    <a:lstStyle/>
                    <a:p>
                      <a:r>
                        <a:rPr lang="en-US" dirty="0" err="1" smtClean="0"/>
                        <a:t>GeNei</a:t>
                      </a:r>
                      <a:r>
                        <a:rPr lang="en-US" dirty="0" smtClean="0"/>
                        <a:t> One Step AMP RT-PCR KIT (25 reactions)</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 Pack</a:t>
                      </a:r>
                    </a:p>
                    <a:p>
                      <a:endParaRPr lang="en-US" dirty="0"/>
                    </a:p>
                  </a:txBody>
                  <a:tcPr/>
                </a:tc>
                <a:tc>
                  <a:txBody>
                    <a:bodyPr/>
                    <a:lstStyle/>
                    <a:p>
                      <a:r>
                        <a:rPr lang="en-US" dirty="0" smtClean="0"/>
                        <a:t>107552</a:t>
                      </a:r>
                      <a:endParaRPr lang="en-US" dirty="0"/>
                    </a:p>
                  </a:txBody>
                  <a:tcPr/>
                </a:tc>
                <a:tc>
                  <a:txBody>
                    <a:bodyPr/>
                    <a:lstStyle/>
                    <a:p>
                      <a:r>
                        <a:rPr lang="en-US" dirty="0" smtClean="0"/>
                        <a:t>KT116M</a:t>
                      </a:r>
                      <a:endParaRPr lang="en-US" dirty="0"/>
                    </a:p>
                  </a:txBody>
                  <a:tcPr/>
                </a:tc>
                <a:tc>
                  <a:txBody>
                    <a:bodyPr/>
                    <a:lstStyle/>
                    <a:p>
                      <a:r>
                        <a:rPr lang="en-US" dirty="0" smtClean="0"/>
                        <a:t>13000</a:t>
                      </a:r>
                      <a:endParaRPr lang="en-US" dirty="0"/>
                    </a:p>
                  </a:txBody>
                  <a:tcPr/>
                </a:tc>
              </a:tr>
              <a:tr h="9319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GeNei</a:t>
                      </a:r>
                      <a:r>
                        <a:rPr lang="en-US" dirty="0" smtClean="0"/>
                        <a:t> One Step AMP RT-PCR KIT (25 reactions)</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 Pack</a:t>
                      </a:r>
                    </a:p>
                    <a:p>
                      <a:endParaRPr lang="en-US" dirty="0"/>
                    </a:p>
                  </a:txBody>
                  <a:tcPr/>
                </a:tc>
                <a:tc>
                  <a:txBody>
                    <a:bodyPr/>
                    <a:lstStyle/>
                    <a:p>
                      <a:r>
                        <a:rPr lang="en-US" dirty="0" smtClean="0"/>
                        <a:t>107553</a:t>
                      </a:r>
                      <a:endParaRPr lang="en-US" dirty="0"/>
                    </a:p>
                  </a:txBody>
                  <a:tcPr/>
                </a:tc>
                <a:tc>
                  <a:txBody>
                    <a:bodyPr/>
                    <a:lstStyle/>
                    <a:p>
                      <a:r>
                        <a:rPr lang="en-US" dirty="0" smtClean="0"/>
                        <a:t>KT116L</a:t>
                      </a:r>
                      <a:endParaRPr lang="en-US" dirty="0"/>
                    </a:p>
                  </a:txBody>
                  <a:tcPr/>
                </a:tc>
                <a:tc>
                  <a:txBody>
                    <a:bodyPr/>
                    <a:lstStyle/>
                    <a:p>
                      <a:r>
                        <a:rPr lang="en-US" dirty="0" smtClean="0"/>
                        <a:t>36250</a:t>
                      </a:r>
                      <a:endParaRPr lang="en-US" dirty="0"/>
                    </a:p>
                  </a:txBody>
                  <a:tcPr/>
                </a:tc>
              </a:tr>
              <a:tr h="9319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GeNei</a:t>
                      </a:r>
                      <a:r>
                        <a:rPr lang="en-US" dirty="0" smtClean="0"/>
                        <a:t> One Step AMP RT-PCR KIT (25 reactions)</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 Pack</a:t>
                      </a:r>
                    </a:p>
                    <a:p>
                      <a:endParaRPr lang="en-US" dirty="0"/>
                    </a:p>
                  </a:txBody>
                  <a:tcPr/>
                </a:tc>
                <a:tc>
                  <a:txBody>
                    <a:bodyPr/>
                    <a:lstStyle/>
                    <a:p>
                      <a:r>
                        <a:rPr lang="en-US" dirty="0" smtClean="0"/>
                        <a:t>107554</a:t>
                      </a:r>
                      <a:endParaRPr lang="en-US" dirty="0"/>
                    </a:p>
                  </a:txBody>
                  <a:tcPr/>
                </a:tc>
                <a:tc>
                  <a:txBody>
                    <a:bodyPr/>
                    <a:lstStyle/>
                    <a:p>
                      <a:r>
                        <a:rPr lang="en-US" dirty="0" smtClean="0"/>
                        <a:t>KT117S</a:t>
                      </a:r>
                      <a:endParaRPr lang="en-US" dirty="0"/>
                    </a:p>
                  </a:txBody>
                  <a:tcPr/>
                </a:tc>
                <a:tc>
                  <a:txBody>
                    <a:bodyPr/>
                    <a:lstStyle/>
                    <a:p>
                      <a:r>
                        <a:rPr lang="en-US" dirty="0" smtClean="0"/>
                        <a:t>2500</a:t>
                      </a:r>
                      <a:endParaRPr lang="en-US" dirty="0"/>
                    </a:p>
                  </a:txBody>
                  <a:tcPr/>
                </a:tc>
              </a:tr>
              <a:tr h="9319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GeNei</a:t>
                      </a:r>
                      <a:r>
                        <a:rPr lang="en-US" dirty="0" smtClean="0"/>
                        <a:t> One Step AMP RT-PCR KIT (25 reactions)</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 Pack</a:t>
                      </a:r>
                    </a:p>
                    <a:p>
                      <a:endParaRPr lang="en-US" dirty="0"/>
                    </a:p>
                  </a:txBody>
                  <a:tcPr/>
                </a:tc>
                <a:tc>
                  <a:txBody>
                    <a:bodyPr/>
                    <a:lstStyle/>
                    <a:p>
                      <a:r>
                        <a:rPr lang="en-US" dirty="0" smtClean="0"/>
                        <a:t>107555</a:t>
                      </a:r>
                      <a:endParaRPr lang="en-US" dirty="0"/>
                    </a:p>
                  </a:txBody>
                  <a:tcPr/>
                </a:tc>
                <a:tc>
                  <a:txBody>
                    <a:bodyPr/>
                    <a:lstStyle/>
                    <a:p>
                      <a:r>
                        <a:rPr lang="en-US" dirty="0" smtClean="0"/>
                        <a:t>KT117M</a:t>
                      </a:r>
                      <a:endParaRPr lang="en-US" dirty="0"/>
                    </a:p>
                  </a:txBody>
                  <a:tcPr/>
                </a:tc>
                <a:tc>
                  <a:txBody>
                    <a:bodyPr/>
                    <a:lstStyle/>
                    <a:p>
                      <a:r>
                        <a:rPr lang="en-US" dirty="0" smtClean="0"/>
                        <a:t>10100</a:t>
                      </a:r>
                      <a:endParaRPr lang="en-US" dirty="0"/>
                    </a:p>
                  </a:txBody>
                  <a:tcPr/>
                </a:tc>
              </a:tr>
              <a:tr h="9319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GeNei</a:t>
                      </a:r>
                      <a:r>
                        <a:rPr lang="en-US" dirty="0" smtClean="0"/>
                        <a:t> One Step AMP RT-PCR KIT (25 reactions)</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 Pack</a:t>
                      </a:r>
                    </a:p>
                    <a:p>
                      <a:endParaRPr lang="en-US" dirty="0"/>
                    </a:p>
                  </a:txBody>
                  <a:tcPr/>
                </a:tc>
                <a:tc>
                  <a:txBody>
                    <a:bodyPr/>
                    <a:lstStyle/>
                    <a:p>
                      <a:r>
                        <a:rPr lang="en-US" dirty="0" smtClean="0"/>
                        <a:t>107556</a:t>
                      </a:r>
                      <a:endParaRPr lang="en-US" dirty="0"/>
                    </a:p>
                  </a:txBody>
                  <a:tcPr/>
                </a:tc>
                <a:tc>
                  <a:txBody>
                    <a:bodyPr/>
                    <a:lstStyle/>
                    <a:p>
                      <a:r>
                        <a:rPr lang="en-US" dirty="0" smtClean="0"/>
                        <a:t>KT117L</a:t>
                      </a:r>
                      <a:endParaRPr lang="en-US" dirty="0"/>
                    </a:p>
                  </a:txBody>
                  <a:tcPr/>
                </a:tc>
                <a:tc>
                  <a:txBody>
                    <a:bodyPr/>
                    <a:lstStyle/>
                    <a:p>
                      <a:r>
                        <a:rPr lang="en-US" dirty="0" smtClean="0"/>
                        <a:t>29350</a:t>
                      </a:r>
                      <a:endParaRPr lang="en-US" dirty="0"/>
                    </a:p>
                  </a:txBody>
                  <a:tcPr/>
                </a:tc>
              </a:tr>
            </a:tbl>
          </a:graphicData>
        </a:graphic>
      </p:graphicFrame>
      <p:sp>
        <p:nvSpPr>
          <p:cNvPr id="2" name="Title 1"/>
          <p:cNvSpPr>
            <a:spLocks noGrp="1"/>
          </p:cNvSpPr>
          <p:nvPr>
            <p:ph type="title"/>
          </p:nvPr>
        </p:nvSpPr>
        <p:spPr/>
        <p:txBody>
          <a:bodyPr/>
          <a:lstStyle/>
          <a:p>
            <a:r>
              <a:rPr lang="en-US" dirty="0" err="1" smtClean="0"/>
              <a:t>GeNei</a:t>
            </a:r>
            <a:r>
              <a:rPr lang="en-US" dirty="0" smtClean="0"/>
              <a:t> One Step RT PCR Kits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Agarose gel electrophoresis of RT-PCR amplification products of PARK2... |  Download Scientific Diagram"/>
          <p:cNvPicPr>
            <a:picLocks noChangeAspect="1" noChangeArrowheads="1"/>
          </p:cNvPicPr>
          <p:nvPr/>
        </p:nvPicPr>
        <p:blipFill>
          <a:blip r:embed="rId2" cstate="print"/>
          <a:srcRect/>
          <a:stretch>
            <a:fillRect/>
          </a:stretch>
        </p:blipFill>
        <p:spPr bwMode="auto">
          <a:xfrm>
            <a:off x="533400" y="533400"/>
            <a:ext cx="8096250" cy="59436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r>
              <a:rPr lang="en-US" dirty="0" smtClean="0"/>
              <a:t>PCR is used in analyzing clinical specimens for the presence of infectious agents, including HIV, hepatitis, malaria, anthrax, etc.</a:t>
            </a:r>
          </a:p>
          <a:p>
            <a:r>
              <a:rPr lang="en-US" dirty="0" smtClean="0"/>
              <a:t>PCR can provide information on a patient’s prognosis, and predict response or resistance to therapy. Many cancers are characterized by small mutations in certain genes, and this is what PCR is employed to identify.</a:t>
            </a:r>
          </a:p>
          <a:p>
            <a:r>
              <a:rPr lang="en-US" dirty="0" smtClean="0"/>
              <a:t>PCR is used in the analysis of mutations that occur in many genetic diseases (e.g. cystic fibrosis, sickle cell </a:t>
            </a:r>
            <a:r>
              <a:rPr lang="en-US" dirty="0" err="1" smtClean="0"/>
              <a:t>anaemia</a:t>
            </a:r>
            <a:r>
              <a:rPr lang="en-US" dirty="0" smtClean="0"/>
              <a:t>, </a:t>
            </a:r>
            <a:r>
              <a:rPr lang="en-US" dirty="0" err="1" smtClean="0"/>
              <a:t>phenylketonuria</a:t>
            </a:r>
            <a:r>
              <a:rPr lang="en-US" dirty="0" smtClean="0"/>
              <a:t>, muscular dystrophy).</a:t>
            </a:r>
          </a:p>
          <a:p>
            <a:r>
              <a:rPr lang="en-US" dirty="0" smtClean="0"/>
              <a:t>PCR is also used in forensics laboratories and is especially useful because only a tiny amount of original DNA is required, for example, sufficient DNA can be obtained from a droplet of blood or a single hair.</a:t>
            </a:r>
          </a:p>
          <a:p>
            <a:r>
              <a:rPr lang="en-US" dirty="0" smtClean="0"/>
              <a:t>PCR is an essential technique in cloning procedure which allows generation of large amounts of pure DNA from tiny amount of template strand and further study of a particular gene.</a:t>
            </a:r>
          </a:p>
          <a:p>
            <a:r>
              <a:rPr lang="en-US" dirty="0" smtClean="0"/>
              <a:t>The Human Genome Project (HGP) for determining the sequence of the 3 billion base pairs in the human genome, relied heavily on PCR.</a:t>
            </a:r>
          </a:p>
          <a:p>
            <a:r>
              <a:rPr lang="en-US" dirty="0" smtClean="0"/>
              <a:t>PCR has been used to identify and to explore relationships among species in the field of evolutionary biology. In anthropology, it is also used to understand the ancient human migration patterns. In archaeology, it has been used to spot the ancient human race. PCR commonly used by Paleontologists to amplify DNA from extinct species or </a:t>
            </a:r>
            <a:r>
              <a:rPr lang="en-US" dirty="0" err="1" smtClean="0"/>
              <a:t>cryopreserved</a:t>
            </a:r>
            <a:r>
              <a:rPr lang="en-US" dirty="0" smtClean="0"/>
              <a:t> fossils of millions years and thus can be further studied to elucidate on.</a:t>
            </a:r>
          </a:p>
          <a:p>
            <a:pPr>
              <a:buNone/>
            </a:pPr>
            <a:endParaRPr lang="en-US" dirty="0"/>
          </a:p>
        </p:txBody>
      </p:sp>
      <p:sp>
        <p:nvSpPr>
          <p:cNvPr id="2" name="Title 1"/>
          <p:cNvSpPr>
            <a:spLocks noGrp="1"/>
          </p:cNvSpPr>
          <p:nvPr>
            <p:ph type="title"/>
          </p:nvPr>
        </p:nvSpPr>
        <p:spPr/>
        <p:txBody>
          <a:bodyPr/>
          <a:lstStyle/>
          <a:p>
            <a:r>
              <a:rPr lang="en-US" dirty="0" smtClean="0"/>
              <a:t>Application</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China Touch Screen Fast Gradient Thermal Cycler-PCR Instrument - China  Thermal Cycler, PCR Instrumen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7" name="Picture 3" descr="C:\Users\home\Desktop\PCR 1.jpg"/>
          <p:cNvPicPr>
            <a:picLocks noChangeAspect="1" noChangeArrowheads="1"/>
          </p:cNvPicPr>
          <p:nvPr/>
        </p:nvPicPr>
        <p:blipFill>
          <a:blip r:embed="rId2" cstate="print"/>
          <a:srcRect/>
          <a:stretch>
            <a:fillRect/>
          </a:stretch>
        </p:blipFill>
        <p:spPr bwMode="auto">
          <a:xfrm>
            <a:off x="-190500" y="-1333500"/>
            <a:ext cx="9525000" cy="95250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home\Desktop\PCR 2.jpg"/>
          <p:cNvPicPr>
            <a:picLocks noChangeAspect="1" noChangeArrowheads="1"/>
          </p:cNvPicPr>
          <p:nvPr/>
        </p:nvPicPr>
        <p:blipFill>
          <a:blip r:embed="rId2" cstate="print"/>
          <a:srcRect/>
          <a:stretch>
            <a:fillRect/>
          </a:stretch>
        </p:blipFill>
        <p:spPr bwMode="auto">
          <a:xfrm>
            <a:off x="533400" y="533400"/>
            <a:ext cx="7848600" cy="59436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smtClean="0"/>
              <a:t>PCR Polymerase chain reaction (PCR) is a technique used in molecular biology to amplify a single copy or a few copies of a segment of DNA across several orders of magnitude, generating thousands to millions of copies of a particular DNA sequence.</a:t>
            </a:r>
          </a:p>
          <a:p>
            <a:r>
              <a:rPr lang="en-US" dirty="0" smtClean="0"/>
              <a:t>Developed in 1983 by </a:t>
            </a:r>
            <a:r>
              <a:rPr lang="en-US" dirty="0" err="1" smtClean="0"/>
              <a:t>Kary</a:t>
            </a:r>
            <a:r>
              <a:rPr lang="en-US" dirty="0" smtClean="0"/>
              <a:t> Mullis, PCR is now a common technique used in clinical and research laboratories for a broad variety of applications. </a:t>
            </a:r>
          </a:p>
          <a:p>
            <a:r>
              <a:rPr lang="en-US" dirty="0" smtClean="0"/>
              <a:t> In 1993, Mullis was awarded the Nobel Prize in Chemistry for his work on PCR.</a:t>
            </a:r>
          </a:p>
          <a:p>
            <a:endParaRPr lang="en-US" dirty="0"/>
          </a:p>
        </p:txBody>
      </p:sp>
      <p:sp>
        <p:nvSpPr>
          <p:cNvPr id="2" name="Title 1"/>
          <p:cNvSpPr>
            <a:spLocks noGrp="1"/>
          </p:cNvSpPr>
          <p:nvPr>
            <p:ph type="title"/>
          </p:nvPr>
        </p:nvSpPr>
        <p:spPr/>
        <p:txBody>
          <a:bodyPr/>
          <a:lstStyle/>
          <a:p>
            <a:r>
              <a:rPr lang="en-US" dirty="0" smtClean="0"/>
              <a:t>PCR</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678363"/>
          </a:xfrm>
        </p:spPr>
        <p:txBody>
          <a:bodyPr>
            <a:normAutofit fontScale="85000" lnSpcReduction="20000"/>
          </a:bodyPr>
          <a:lstStyle/>
          <a:p>
            <a:r>
              <a:rPr lang="en-US" dirty="0" smtClean="0"/>
              <a:t>The purpose of PCR is to </a:t>
            </a:r>
            <a:r>
              <a:rPr lang="en-US" dirty="0" err="1" smtClean="0"/>
              <a:t>enzymaticaly</a:t>
            </a:r>
            <a:r>
              <a:rPr lang="en-US" dirty="0" smtClean="0"/>
              <a:t> synthesizing and amplifying defined DNA sequences ( make a huge number of copies of a gene)</a:t>
            </a:r>
          </a:p>
          <a:p>
            <a:r>
              <a:rPr lang="en-US" dirty="0" smtClean="0"/>
              <a:t>A PCR reaction include the target DNA , a </a:t>
            </a:r>
            <a:r>
              <a:rPr lang="en-US" dirty="0" err="1" smtClean="0"/>
              <a:t>thermostable</a:t>
            </a:r>
            <a:r>
              <a:rPr lang="en-US" dirty="0" smtClean="0"/>
              <a:t> DNA polymerase , 2 </a:t>
            </a:r>
            <a:r>
              <a:rPr lang="en-US" dirty="0" err="1" smtClean="0"/>
              <a:t>oligonucleotide</a:t>
            </a:r>
            <a:r>
              <a:rPr lang="en-US" dirty="0" smtClean="0"/>
              <a:t> primers, </a:t>
            </a:r>
            <a:r>
              <a:rPr lang="en-US" dirty="0" err="1" smtClean="0"/>
              <a:t>deoxynucleotide</a:t>
            </a:r>
            <a:r>
              <a:rPr lang="en-US" dirty="0" smtClean="0"/>
              <a:t> </a:t>
            </a:r>
            <a:r>
              <a:rPr lang="en-US" dirty="0" err="1" smtClean="0"/>
              <a:t>triphosphates</a:t>
            </a:r>
            <a:r>
              <a:rPr lang="en-US" dirty="0" smtClean="0"/>
              <a:t> (</a:t>
            </a:r>
            <a:r>
              <a:rPr lang="en-US" dirty="0" err="1" smtClean="0"/>
              <a:t>dNTPs</a:t>
            </a:r>
            <a:r>
              <a:rPr lang="en-US" dirty="0" smtClean="0"/>
              <a:t>),reaction buffer and magnesium.</a:t>
            </a:r>
          </a:p>
          <a:p>
            <a:r>
              <a:rPr lang="en-US" dirty="0" smtClean="0"/>
              <a:t>The component are mixed the reaction is placed in the thermal cycler.</a:t>
            </a:r>
          </a:p>
          <a:p>
            <a:r>
              <a:rPr lang="en-US" dirty="0" smtClean="0"/>
              <a:t>The thermal cycler takes the reaction through a serious of different temperatures for varying a mounts of time.</a:t>
            </a:r>
          </a:p>
          <a:p>
            <a:r>
              <a:rPr lang="en-US" dirty="0" smtClean="0"/>
              <a:t>This serious of temperatures and time adjustments is referred to as one cycle of amplification.</a:t>
            </a:r>
            <a:endParaRPr lang="en-US" dirty="0"/>
          </a:p>
        </p:txBody>
      </p:sp>
      <p:sp>
        <p:nvSpPr>
          <p:cNvPr id="2" name="Title 1"/>
          <p:cNvSpPr>
            <a:spLocks noGrp="1"/>
          </p:cNvSpPr>
          <p:nvPr>
            <p:ph type="title"/>
          </p:nvPr>
        </p:nvSpPr>
        <p:spPr/>
        <p:txBody>
          <a:bodyPr/>
          <a:lstStyle/>
          <a:p>
            <a:r>
              <a:rPr lang="en-US" dirty="0" smtClean="0"/>
              <a:t>Principle</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smtClean="0"/>
              <a:t>There are three main stages:</a:t>
            </a:r>
          </a:p>
          <a:p>
            <a:pPr lvl="1"/>
            <a:r>
              <a:rPr lang="en-US" b="1" dirty="0" smtClean="0"/>
              <a:t>Denaturing</a:t>
            </a:r>
            <a:r>
              <a:rPr lang="en-US" dirty="0" smtClean="0"/>
              <a:t> – when the double-stranded template DNA is heated to separate it into two single strands.</a:t>
            </a:r>
          </a:p>
          <a:p>
            <a:pPr lvl="1"/>
            <a:r>
              <a:rPr lang="en-US" b="1" dirty="0" smtClean="0"/>
              <a:t>Annealing </a:t>
            </a:r>
            <a:r>
              <a:rPr lang="en-US" dirty="0" smtClean="0"/>
              <a:t>– when the temperature is lowered to enable the DNA primers to attach to the template DNA.</a:t>
            </a:r>
          </a:p>
          <a:p>
            <a:pPr lvl="1"/>
            <a:r>
              <a:rPr lang="en-US" b="1" dirty="0" smtClean="0"/>
              <a:t>Extending </a:t>
            </a:r>
            <a:r>
              <a:rPr lang="en-US" dirty="0" smtClean="0"/>
              <a:t>– when the temperature is raised and the new strand of DNA is made by the </a:t>
            </a:r>
            <a:r>
              <a:rPr lang="en-US" dirty="0" err="1" smtClean="0"/>
              <a:t>Taq</a:t>
            </a:r>
            <a:r>
              <a:rPr lang="en-US" dirty="0" smtClean="0"/>
              <a:t> polymerase enzyme.</a:t>
            </a:r>
          </a:p>
          <a:p>
            <a:r>
              <a:rPr lang="en-US" dirty="0" smtClean="0"/>
              <a:t>These three stages are repeated 20-40 times, doubling the number of DNA copies each time.</a:t>
            </a:r>
          </a:p>
          <a:p>
            <a:r>
              <a:rPr lang="en-US" dirty="0" smtClean="0"/>
              <a:t>A complete PCR reaction can be performed in a few hours, or even less than an hour with certain high-speed machines.</a:t>
            </a:r>
          </a:p>
          <a:p>
            <a:r>
              <a:rPr lang="en-US" dirty="0" smtClean="0"/>
              <a:t>After PCR has been completed, a method called electrophoresis can be used to check the quantity and size of the DNA fragments produced.</a:t>
            </a:r>
          </a:p>
          <a:p>
            <a:endParaRPr lang="en-US" dirty="0" smtClean="0"/>
          </a:p>
          <a:p>
            <a:endParaRPr lang="en-US" dirty="0"/>
          </a:p>
        </p:txBody>
      </p:sp>
      <p:sp>
        <p:nvSpPr>
          <p:cNvPr id="2" name="Title 1"/>
          <p:cNvSpPr>
            <a:spLocks noGrp="1"/>
          </p:cNvSpPr>
          <p:nvPr>
            <p:ph type="title"/>
          </p:nvPr>
        </p:nvSpPr>
        <p:spPr/>
        <p:txBody>
          <a:bodyPr>
            <a:normAutofit fontScale="90000"/>
          </a:bodyPr>
          <a:lstStyle/>
          <a:p>
            <a:r>
              <a:rPr lang="en-US" dirty="0" smtClean="0"/>
              <a:t>Procedure/Steps of PCR</a:t>
            </a:r>
            <a:br>
              <a:rPr lang="en-US" dirty="0" smtClean="0"/>
            </a:b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en-US" dirty="0" smtClean="0"/>
              <a:t>During this stage the cocktail containing the template DNA and all the other core ingredients is heated to 94-95⁰C.</a:t>
            </a:r>
          </a:p>
          <a:p>
            <a:r>
              <a:rPr lang="en-US" dirty="0" smtClean="0"/>
              <a:t>The high temperature causes the hydrogen bonds</a:t>
            </a:r>
            <a:r>
              <a:rPr lang="en-US" baseline="30000" dirty="0" smtClean="0"/>
              <a:t>?</a:t>
            </a:r>
            <a:r>
              <a:rPr lang="en-US" dirty="0" smtClean="0"/>
              <a:t> between the bases in two strands of template DNA to break and the two strands to separate.</a:t>
            </a:r>
          </a:p>
          <a:p>
            <a:r>
              <a:rPr lang="en-US" dirty="0" smtClean="0"/>
              <a:t>This results in two single strands of DNA, which will act as templates for the production of the new strands of DNA.</a:t>
            </a:r>
          </a:p>
          <a:p>
            <a:r>
              <a:rPr lang="en-US" dirty="0" smtClean="0"/>
              <a:t>It is important that the temperature is maintained at this stage for long enough to ensure that the DNA strands have separated completely.</a:t>
            </a:r>
          </a:p>
          <a:p>
            <a:r>
              <a:rPr lang="en-US" dirty="0" smtClean="0"/>
              <a:t>This usually takes between 15-30 seconds.</a:t>
            </a:r>
          </a:p>
          <a:p>
            <a:endParaRPr lang="en-US" dirty="0"/>
          </a:p>
        </p:txBody>
      </p:sp>
      <p:sp>
        <p:nvSpPr>
          <p:cNvPr id="2" name="Title 1"/>
          <p:cNvSpPr>
            <a:spLocks noGrp="1"/>
          </p:cNvSpPr>
          <p:nvPr>
            <p:ph type="title"/>
          </p:nvPr>
        </p:nvSpPr>
        <p:spPr/>
        <p:txBody>
          <a:bodyPr>
            <a:normAutofit fontScale="90000"/>
          </a:bodyPr>
          <a:lstStyle/>
          <a:p>
            <a:r>
              <a:rPr lang="en-US" dirty="0" smtClean="0"/>
              <a:t>Denaturing stage</a:t>
            </a:r>
            <a:br>
              <a:rPr lang="en-US" dirty="0" smtClean="0"/>
            </a:b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r>
              <a:rPr lang="en-US" dirty="0" smtClean="0"/>
              <a:t>During this stage the reaction is cooled to 50-65⁰C. This enables the primers to attach to a specific location on the single-stranded template DNA by way of hydrogen bonding (the exact temperature depends on the melting temperature of the primers you are using).</a:t>
            </a:r>
          </a:p>
          <a:p>
            <a:r>
              <a:rPr lang="en-US" dirty="0" smtClean="0"/>
              <a:t>Primers are single strands of DNA or RNA</a:t>
            </a:r>
            <a:r>
              <a:rPr lang="en-US" baseline="30000" dirty="0" smtClean="0"/>
              <a:t>?</a:t>
            </a:r>
            <a:r>
              <a:rPr lang="en-US" dirty="0" smtClean="0"/>
              <a:t> sequence that are around 20 to 30 bases in length.</a:t>
            </a:r>
          </a:p>
          <a:p>
            <a:r>
              <a:rPr lang="en-US" dirty="0" smtClean="0"/>
              <a:t>The primers are designed to be complementary</a:t>
            </a:r>
            <a:r>
              <a:rPr lang="en-US" baseline="30000" dirty="0" smtClean="0"/>
              <a:t>?</a:t>
            </a:r>
            <a:r>
              <a:rPr lang="en-US" dirty="0" smtClean="0"/>
              <a:t> in sequence to short sections of DNA on each end of the sequence to be copied.</a:t>
            </a:r>
          </a:p>
          <a:p>
            <a:r>
              <a:rPr lang="en-US" dirty="0" smtClean="0"/>
              <a:t>Primers serve as the starting point for DNA synthesis. The polymerase enzyme can only add DNA bases to a double strand of DNA. Only once the primer has bound can the polymerase enzyme attach and start making the new complementary strand of DNA from the loose DNA bases.</a:t>
            </a:r>
          </a:p>
          <a:p>
            <a:r>
              <a:rPr lang="en-US" dirty="0" smtClean="0"/>
              <a:t>The two separated strands of DNA are complementary and run in opposite directions (from one end - the 5’ end – to the other - the 3’ end); as a result, there are two primers – a forward primer and a reverse primer.</a:t>
            </a:r>
          </a:p>
          <a:p>
            <a:r>
              <a:rPr lang="en-US" dirty="0" smtClean="0"/>
              <a:t>This step usually takes about 10-30 seconds.</a:t>
            </a:r>
          </a:p>
          <a:p>
            <a:endParaRPr lang="en-US" dirty="0"/>
          </a:p>
        </p:txBody>
      </p:sp>
      <p:sp>
        <p:nvSpPr>
          <p:cNvPr id="2" name="Title 1"/>
          <p:cNvSpPr>
            <a:spLocks noGrp="1"/>
          </p:cNvSpPr>
          <p:nvPr>
            <p:ph type="title"/>
          </p:nvPr>
        </p:nvSpPr>
        <p:spPr/>
        <p:txBody>
          <a:bodyPr>
            <a:normAutofit fontScale="90000"/>
          </a:bodyPr>
          <a:lstStyle/>
          <a:p>
            <a:r>
              <a:rPr lang="en-US" dirty="0" smtClean="0"/>
              <a:t>Annealing stage</a:t>
            </a:r>
            <a:br>
              <a:rPr lang="en-US" dirty="0" smtClean="0"/>
            </a:b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r>
              <a:rPr lang="en-US" dirty="0" smtClean="0"/>
              <a:t>During this final step, the heat is increased to 72⁰C to enable the new DNA to be made by a special </a:t>
            </a:r>
            <a:r>
              <a:rPr lang="en-US" dirty="0" err="1" smtClean="0"/>
              <a:t>Taq</a:t>
            </a:r>
            <a:r>
              <a:rPr lang="en-US" dirty="0" smtClean="0"/>
              <a:t> DNA polymerase enzyme which adds DNA bases.</a:t>
            </a:r>
          </a:p>
          <a:p>
            <a:r>
              <a:rPr lang="en-US" dirty="0" err="1" smtClean="0"/>
              <a:t>Taq</a:t>
            </a:r>
            <a:r>
              <a:rPr lang="en-US" dirty="0" smtClean="0"/>
              <a:t> DNA polymerase is an enzyme taken from the heat-loving bacteria</a:t>
            </a:r>
            <a:r>
              <a:rPr lang="en-US" baseline="30000" dirty="0" smtClean="0"/>
              <a:t>?</a:t>
            </a:r>
            <a:r>
              <a:rPr lang="en-US" dirty="0" smtClean="0"/>
              <a:t> </a:t>
            </a:r>
            <a:r>
              <a:rPr lang="en-US" i="1" dirty="0" err="1" smtClean="0"/>
              <a:t>Thermus</a:t>
            </a:r>
            <a:r>
              <a:rPr lang="en-US" i="1" dirty="0" smtClean="0"/>
              <a:t> </a:t>
            </a:r>
            <a:r>
              <a:rPr lang="en-US" i="1" dirty="0" err="1" smtClean="0"/>
              <a:t>aquaticus</a:t>
            </a:r>
            <a:r>
              <a:rPr lang="en-US" dirty="0" smtClean="0"/>
              <a:t>.</a:t>
            </a:r>
          </a:p>
          <a:p>
            <a:pPr lvl="1"/>
            <a:r>
              <a:rPr lang="en-US" dirty="0" smtClean="0"/>
              <a:t>This bacteria normally lives in hot springs so can tolerate temperatures above 80⁰C.</a:t>
            </a:r>
          </a:p>
          <a:p>
            <a:pPr lvl="1"/>
            <a:r>
              <a:rPr lang="en-US" dirty="0" smtClean="0"/>
              <a:t>The bacteria's DNA polymerase is very stable at high temperatures, which means it can withstand the temperatures needed to break the strands of DNA apart in the denaturing stage of PCR.</a:t>
            </a:r>
          </a:p>
          <a:p>
            <a:pPr lvl="1"/>
            <a:r>
              <a:rPr lang="en-US" dirty="0" smtClean="0"/>
              <a:t>DNA polymerase from most other organisms would not be able to withstand these high temperatures, for example, human polymerase works ideally at 37˚C (body temperature).</a:t>
            </a:r>
          </a:p>
          <a:p>
            <a:r>
              <a:rPr lang="en-US" dirty="0" smtClean="0"/>
              <a:t>72⁰C is the optimum temperature for the </a:t>
            </a:r>
            <a:r>
              <a:rPr lang="en-US" dirty="0" err="1" smtClean="0"/>
              <a:t>Taq</a:t>
            </a:r>
            <a:r>
              <a:rPr lang="en-US" dirty="0" smtClean="0"/>
              <a:t> polymerase to build the complementary strand. It attaches to the primer and then adds DNA bases to the single strand one-by-one in the 5’ to 3’ direction.</a:t>
            </a:r>
          </a:p>
          <a:p>
            <a:r>
              <a:rPr lang="en-US" dirty="0" smtClean="0"/>
              <a:t>The result is a brand new strand of DNA and a double-stranded molecule of DNA.</a:t>
            </a:r>
          </a:p>
          <a:p>
            <a:r>
              <a:rPr lang="en-US" dirty="0" smtClean="0"/>
              <a:t>The duration of this step depends on the length of DNA sequence being amplified but usually takes around one minute to copy 1,000 DNA bases (1Kb).</a:t>
            </a:r>
          </a:p>
          <a:p>
            <a:r>
              <a:rPr lang="en-US" dirty="0" smtClean="0"/>
              <a:t>These three processes of thermal cycling are repeated 20-40 times to produce lots of copies of the DNA sequence of interest.</a:t>
            </a:r>
          </a:p>
          <a:p>
            <a:r>
              <a:rPr lang="en-US" dirty="0" smtClean="0"/>
              <a:t>The new fragments of DNA that are made during PCR also serve as templates to which the DNA polymerase enzyme can attach and start making DNA.</a:t>
            </a:r>
          </a:p>
          <a:p>
            <a:r>
              <a:rPr lang="en-US" dirty="0" smtClean="0"/>
              <a:t>The result is a huge number of copies of the specific DNA segment produced in a relatively short period of time.  </a:t>
            </a:r>
          </a:p>
        </p:txBody>
      </p:sp>
      <p:sp>
        <p:nvSpPr>
          <p:cNvPr id="2" name="Title 1"/>
          <p:cNvSpPr>
            <a:spLocks noGrp="1"/>
          </p:cNvSpPr>
          <p:nvPr>
            <p:ph type="title"/>
          </p:nvPr>
        </p:nvSpPr>
        <p:spPr/>
        <p:txBody>
          <a:bodyPr>
            <a:normAutofit fontScale="90000"/>
          </a:bodyPr>
          <a:lstStyle/>
          <a:p>
            <a:r>
              <a:rPr lang="en-US" dirty="0" smtClean="0"/>
              <a:t>Extending stage</a:t>
            </a:r>
            <a:br>
              <a:rPr lang="en-US" dirty="0" smtClean="0"/>
            </a:b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olymerase Chain Reaction (PCR)- Principle, Procedure, Types, Applications  and Animation"/>
          <p:cNvPicPr>
            <a:picLocks noChangeAspect="1" noChangeArrowheads="1"/>
          </p:cNvPicPr>
          <p:nvPr/>
        </p:nvPicPr>
        <p:blipFill>
          <a:blip r:embed="rId2" cstate="print"/>
          <a:srcRect/>
          <a:stretch>
            <a:fillRect/>
          </a:stretch>
        </p:blipFill>
        <p:spPr bwMode="auto">
          <a:xfrm>
            <a:off x="304800" y="533400"/>
            <a:ext cx="8020050" cy="60198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PCR protocol"/>
          <p:cNvPicPr>
            <a:picLocks noChangeAspect="1" noChangeArrowheads="1"/>
          </p:cNvPicPr>
          <p:nvPr/>
        </p:nvPicPr>
        <p:blipFill>
          <a:blip r:embed="rId2" cstate="print"/>
          <a:srcRect/>
          <a:stretch>
            <a:fillRect/>
          </a:stretch>
        </p:blipFill>
        <p:spPr bwMode="auto">
          <a:xfrm>
            <a:off x="609600" y="762000"/>
            <a:ext cx="7848600" cy="548640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26</TotalTime>
  <Words>691</Words>
  <Application>Microsoft Office PowerPoint</Application>
  <PresentationFormat>On-screen Show (4:3)</PresentationFormat>
  <Paragraphs>126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Concourse</vt:lpstr>
      <vt:lpstr>Polymerase Chain Reaction</vt:lpstr>
      <vt:lpstr>PCR</vt:lpstr>
      <vt:lpstr>Principle</vt:lpstr>
      <vt:lpstr>Procedure/Steps of PCR </vt:lpstr>
      <vt:lpstr>Denaturing stage </vt:lpstr>
      <vt:lpstr>Annealing stage </vt:lpstr>
      <vt:lpstr>Extending stage </vt:lpstr>
      <vt:lpstr>Slide 8</vt:lpstr>
      <vt:lpstr>Slide 9</vt:lpstr>
      <vt:lpstr>PCR Cocktail</vt:lpstr>
      <vt:lpstr>Slide 11</vt:lpstr>
      <vt:lpstr>GeNei One Step RT PCR Kits</vt:lpstr>
      <vt:lpstr>Slide 13</vt:lpstr>
      <vt:lpstr>Application</vt:lpstr>
      <vt:lpstr>Slide 15</vt:lpstr>
      <vt:lpstr>Slide 16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Polymerase Chain Reaction</dc:title>
  <dc:creator>home</dc:creator>
  <cp:lastModifiedBy>user</cp:lastModifiedBy>
  <cp:revision>7</cp:revision>
  <dcterms:created xsi:type="dcterms:W3CDTF">2006-08-16T00:00:00Z</dcterms:created>
  <dcterms:modified xsi:type="dcterms:W3CDTF">2021-10-26T05:48:18Z</dcterms:modified>
</cp:coreProperties>
</file>